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407" r:id="rId3"/>
    <p:sldId id="417" r:id="rId4"/>
    <p:sldId id="406" r:id="rId5"/>
    <p:sldId id="425" r:id="rId6"/>
    <p:sldId id="426" r:id="rId7"/>
    <p:sldId id="446" r:id="rId8"/>
    <p:sldId id="448" r:id="rId9"/>
    <p:sldId id="449" r:id="rId10"/>
    <p:sldId id="450" r:id="rId11"/>
    <p:sldId id="364" r:id="rId12"/>
    <p:sldId id="451" r:id="rId13"/>
    <p:sldId id="365" r:id="rId14"/>
    <p:sldId id="447" r:id="rId15"/>
    <p:sldId id="335" r:id="rId16"/>
    <p:sldId id="340" r:id="rId17"/>
    <p:sldId id="428" r:id="rId18"/>
    <p:sldId id="419" r:id="rId19"/>
    <p:sldId id="422" r:id="rId20"/>
    <p:sldId id="423" r:id="rId21"/>
    <p:sldId id="274" r:id="rId22"/>
    <p:sldId id="283" r:id="rId23"/>
    <p:sldId id="264" r:id="rId24"/>
    <p:sldId id="265" r:id="rId25"/>
    <p:sldId id="273" r:id="rId26"/>
    <p:sldId id="459" r:id="rId27"/>
    <p:sldId id="291" r:id="rId28"/>
    <p:sldId id="474" r:id="rId29"/>
    <p:sldId id="473" r:id="rId30"/>
    <p:sldId id="476" r:id="rId31"/>
    <p:sldId id="295" r:id="rId32"/>
    <p:sldId id="296" r:id="rId33"/>
    <p:sldId id="297" r:id="rId34"/>
    <p:sldId id="298" r:id="rId35"/>
    <p:sldId id="475" r:id="rId36"/>
    <p:sldId id="477" r:id="rId37"/>
    <p:sldId id="478" r:id="rId38"/>
    <p:sldId id="479" r:id="rId39"/>
    <p:sldId id="460" r:id="rId40"/>
    <p:sldId id="462" r:id="rId41"/>
    <p:sldId id="463" r:id="rId42"/>
    <p:sldId id="464" r:id="rId43"/>
    <p:sldId id="465" r:id="rId44"/>
    <p:sldId id="467" r:id="rId45"/>
    <p:sldId id="468" r:id="rId46"/>
    <p:sldId id="470" r:id="rId47"/>
    <p:sldId id="471" r:id="rId48"/>
    <p:sldId id="472" r:id="rId49"/>
    <p:sldId id="458" r:id="rId50"/>
    <p:sldId id="455" r:id="rId51"/>
    <p:sldId id="456" r:id="rId52"/>
    <p:sldId id="275" r:id="rId53"/>
    <p:sldId id="429" r:id="rId54"/>
    <p:sldId id="276" r:id="rId55"/>
    <p:sldId id="277" r:id="rId56"/>
    <p:sldId id="279" r:id="rId57"/>
    <p:sldId id="280" r:id="rId58"/>
    <p:sldId id="281" r:id="rId59"/>
    <p:sldId id="278" r:id="rId60"/>
    <p:sldId id="430" r:id="rId61"/>
    <p:sldId id="262" r:id="rId62"/>
    <p:sldId id="263" r:id="rId63"/>
    <p:sldId id="282" r:id="rId64"/>
    <p:sldId id="261" r:id="rId65"/>
    <p:sldId id="260" r:id="rId66"/>
    <p:sldId id="434" r:id="rId67"/>
    <p:sldId id="433" r:id="rId68"/>
    <p:sldId id="435" r:id="rId69"/>
    <p:sldId id="436" r:id="rId70"/>
    <p:sldId id="437" r:id="rId71"/>
    <p:sldId id="438" r:id="rId72"/>
    <p:sldId id="432" r:id="rId73"/>
    <p:sldId id="427" r:id="rId74"/>
    <p:sldId id="440" r:id="rId75"/>
    <p:sldId id="420" r:id="rId76"/>
    <p:sldId id="441" r:id="rId77"/>
    <p:sldId id="442" r:id="rId78"/>
    <p:sldId id="443" r:id="rId79"/>
    <p:sldId id="444" r:id="rId80"/>
    <p:sldId id="445" r:id="rId81"/>
    <p:sldId id="352" r:id="rId82"/>
    <p:sldId id="28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682"/>
  </p:normalViewPr>
  <p:slideViewPr>
    <p:cSldViewPr snapToGrid="0">
      <p:cViewPr varScale="1">
        <p:scale>
          <a:sx n="111" d="100"/>
          <a:sy n="111" d="100"/>
        </p:scale>
        <p:origin x="240"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358811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53</a:t>
            </a:fld>
            <a:endParaRPr lang="en-US"/>
          </a:p>
        </p:txBody>
      </p:sp>
    </p:spTree>
    <p:extLst>
      <p:ext uri="{BB962C8B-B14F-4D97-AF65-F5344CB8AC3E}">
        <p14:creationId xmlns:p14="http://schemas.microsoft.com/office/powerpoint/2010/main" val="109877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755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2696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925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496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56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53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719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11/17/25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11/17/25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ca4e.com/cdc8512/documentation.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base-2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266185" cy="2585323"/>
          </a:xfrm>
          <a:prstGeom prst="rect">
            <a:avLst/>
          </a:prstGeom>
          <a:noFill/>
        </p:spPr>
        <p:txBody>
          <a:bodyPr wrap="none" rtlCol="0">
            <a:spAutoFit/>
          </a:bodyPr>
          <a:lstStyle/>
          <a:p>
            <a:r>
              <a:rPr lang="en-US" sz="5400" dirty="0"/>
              <a:t>1  0  1  0  =  10 = A</a:t>
            </a:r>
          </a:p>
          <a:p>
            <a:r>
              <a:rPr lang="en-US" sz="5400" dirty="0"/>
              <a:t>1  0  0  0  =  8 = 8</a:t>
            </a:r>
          </a:p>
          <a:p>
            <a:r>
              <a:rPr lang="en-US" sz="5400" dirty="0"/>
              <a:t>1  1  1  1 =  15 = F</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783134" cy="646331"/>
          </a:xfrm>
          <a:prstGeom prst="rect">
            <a:avLst/>
          </a:prstGeom>
          <a:noFill/>
        </p:spPr>
        <p:txBody>
          <a:bodyPr wrap="none" rtlCol="0">
            <a:spAutoFit/>
          </a:bodyPr>
          <a:lstStyle/>
          <a:p>
            <a:r>
              <a:rPr lang="en-US" sz="36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8356" y="5552205"/>
            <a:ext cx="6627455" cy="738664"/>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t>
            </a:r>
            <a:r>
              <a:rPr lang="en-US" sz="2100" dirty="0" err="1"/>
              <a:t>ascii</a:t>
            </a:r>
            <a:r>
              <a:rPr lang="en-US" sz="2100" dirty="0"/>
              <a:t>-cheat-</a:t>
            </a:r>
            <a:r>
              <a:rPr lang="en-US" sz="2100" dirty="0" err="1"/>
              <a:t>sheet.png</a:t>
            </a:r>
            <a:endParaRPr lang="en-US" sz="2100" dirty="0"/>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4351338"/>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A Very Simple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real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pPr lvl="1"/>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a:t>
            </a:r>
          </a:p>
          <a:p>
            <a:r>
              <a:rPr lang="en-US" dirty="0"/>
              <a:t>The CDC8512 – inspired by the CDC 6500</a:t>
            </a:r>
          </a:p>
          <a:p>
            <a:r>
              <a:rPr lang="en-US" dirty="0"/>
              <a:t>Emulators – JavaScript – Old video Games at </a:t>
            </a:r>
            <a:r>
              <a:rPr lang="en-US" dirty="0" err="1"/>
              <a:t>archive.org</a:t>
            </a:r>
            <a:endParaRPr lang="en-US" dirty="0"/>
          </a:p>
          <a:p>
            <a:r>
              <a:rPr lang="en-US" dirty="0"/>
              <a:t>Reading: Evolution of CPU Architecture</a:t>
            </a:r>
          </a:p>
          <a:p>
            <a:r>
              <a:rPr lang="en-US" dirty="0"/>
              <a:t>Reading: Intel 4004 – Back to the beginning</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35F8B4A-371D-2427-77A9-EEE4F99512A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B51F177-B834-3535-DAD0-4311EBAE6D1E}"/>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1F8E94B-24AB-6E15-7933-E5512009725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8733F521-7314-2817-4332-5B88EEDA7D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5CB6B03B-54D6-EC60-6042-7C1533065BD1}"/>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9565264" y="2536140"/>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E0854096-5AF0-D05F-8ABB-C3B683EAE0F8}"/>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B5C654E-C88B-BDBD-7556-637F921D05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C6C0510-ADB0-7132-0BC1-E62B6823F10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958C35B-A845-D66C-819E-7E91317C470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E69EABB-411D-3B18-C631-FF56FE014FF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4C79718-D366-3264-2C98-04D267E888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EAB6B70-4905-FA48-8A49-CD1408BC39E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A1A4266-C2EB-D6D2-A10A-8AB22EA4994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BC53FC0-ADC7-4F77-1081-828FDE3C6DFF}"/>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8390DBCE-23DA-78B1-5EB3-C95B353BC9B0}"/>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D87E0D9C-3637-025D-E224-8EC74A16868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2F01024-CAEB-A25E-F14B-4E3B21B532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E00E9CCE-B736-1B87-6102-BD11B08F1481}"/>
              </a:ext>
            </a:extLst>
          </p:cNvPr>
          <p:cNvSpPr/>
          <p:nvPr/>
        </p:nvSpPr>
        <p:spPr>
          <a:xfrm>
            <a:off x="5529478" y="1391828"/>
            <a:ext cx="1352550" cy="952500"/>
          </a:xfrm>
          <a:prstGeom prst="wedgeEllipseCallout">
            <a:avLst>
              <a:gd name="adj1" fmla="val -47961"/>
              <a:gd name="adj2" fmla="val -60760"/>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866775" y="1267326"/>
            <a:ext cx="10448925" cy="2648810"/>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www.py4e.com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518213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804962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a:p>
            <a:pPr algn="l"/>
            <a:endParaRPr lang="en-US" sz="2000" dirty="0">
              <a:solidFill>
                <a:schemeClr val="bg1"/>
              </a:solidFill>
            </a:endParaRPr>
          </a:p>
        </p:txBody>
      </p:sp>
    </p:spTree>
    <p:extLst>
      <p:ext uri="{BB962C8B-B14F-4D97-AF65-F5344CB8AC3E}">
        <p14:creationId xmlns:p14="http://schemas.microsoft.com/office/powerpoint/2010/main" val="1223599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D09F17-CF99-F72B-093C-3CEAE74372BF}"/>
              </a:ext>
            </a:extLst>
          </p:cNvPr>
          <p:cNvSpPr>
            <a:spLocks noGrp="1"/>
          </p:cNvSpPr>
          <p:nvPr>
            <p:ph type="title"/>
          </p:nvPr>
        </p:nvSpPr>
        <p:spPr/>
        <p:txBody>
          <a:bodyPr/>
          <a:lstStyle/>
          <a:p>
            <a:r>
              <a:rPr lang="en-US" dirty="0"/>
              <a:t>Variables and Sequential Programming</a:t>
            </a:r>
          </a:p>
        </p:txBody>
      </p:sp>
      <p:sp>
        <p:nvSpPr>
          <p:cNvPr id="4" name="Text Placeholder 3">
            <a:extLst>
              <a:ext uri="{FF2B5EF4-FFF2-40B4-BE49-F238E27FC236}">
                <a16:creationId xmlns:a16="http://schemas.microsoft.com/office/drawing/2014/main" id="{433F9237-284A-414A-437A-4DFE3E7666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80491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A099D1-9F25-39CF-54AD-B4FFF29AF151}"/>
              </a:ext>
            </a:extLst>
          </p:cNvPr>
          <p:cNvSpPr>
            <a:spLocks noGrp="1"/>
          </p:cNvSpPr>
          <p:nvPr>
            <p:ph type="title"/>
          </p:nvPr>
        </p:nvSpPr>
        <p:spPr/>
        <p:txBody>
          <a:bodyPr/>
          <a:lstStyle/>
          <a:p>
            <a:r>
              <a:rPr lang="en-US" dirty="0"/>
              <a:t>Variables in Machine Language</a:t>
            </a:r>
          </a:p>
        </p:txBody>
      </p:sp>
      <p:sp>
        <p:nvSpPr>
          <p:cNvPr id="5" name="Content Placeholder 4">
            <a:extLst>
              <a:ext uri="{FF2B5EF4-FFF2-40B4-BE49-F238E27FC236}">
                <a16:creationId xmlns:a16="http://schemas.microsoft.com/office/drawing/2014/main" id="{E5349FD9-9A01-B968-A8F2-BC8CA14DD9B3}"/>
              </a:ext>
            </a:extLst>
          </p:cNvPr>
          <p:cNvSpPr>
            <a:spLocks noGrp="1"/>
          </p:cNvSpPr>
          <p:nvPr>
            <p:ph idx="1"/>
          </p:nvPr>
        </p:nvSpPr>
        <p:spPr/>
        <p:txBody>
          <a:bodyPr>
            <a:normAutofit/>
          </a:bodyPr>
          <a:lstStyle/>
          <a:p>
            <a:r>
              <a:rPr lang="en-US" dirty="0"/>
              <a:t>There are no variables in machine language</a:t>
            </a:r>
          </a:p>
          <a:p>
            <a:r>
              <a:rPr lang="en-US" dirty="0"/>
              <a:t>There are no objects </a:t>
            </a:r>
          </a:p>
          <a:p>
            <a:r>
              <a:rPr lang="en-US" dirty="0"/>
              <a:t>There is no "dynamic memory allocation"</a:t>
            </a:r>
          </a:p>
          <a:p>
            <a:endParaRPr lang="en-US" dirty="0"/>
          </a:p>
          <a:p>
            <a:r>
              <a:rPr lang="en-US" dirty="0"/>
              <a:t>There are constants like 42, '*', and 123</a:t>
            </a:r>
          </a:p>
          <a:p>
            <a:r>
              <a:rPr lang="en-US" dirty="0"/>
              <a:t>We have a limited number of named registers in the CPU</a:t>
            </a:r>
          </a:p>
          <a:p>
            <a:r>
              <a:rPr lang="en-US" dirty="0"/>
              <a:t>There is one big array of memory locations </a:t>
            </a:r>
          </a:p>
          <a:p>
            <a:pPr lvl="1"/>
            <a:r>
              <a:rPr lang="en-US" dirty="0"/>
              <a:t>Memory is like one big array in C</a:t>
            </a:r>
          </a:p>
          <a:p>
            <a:pPr lvl="1"/>
            <a:r>
              <a:rPr lang="en-US" dirty="0"/>
              <a:t>Memory addresses are like pointers in C</a:t>
            </a:r>
          </a:p>
          <a:p>
            <a:endParaRPr lang="en-US" dirty="0"/>
          </a:p>
        </p:txBody>
      </p:sp>
    </p:spTree>
    <p:extLst>
      <p:ext uri="{BB962C8B-B14F-4D97-AF65-F5344CB8AC3E}">
        <p14:creationId xmlns:p14="http://schemas.microsoft.com/office/powerpoint/2010/main" val="881973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627DD-6460-81B3-3D1D-76DEE3A017B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106DF42-BE2A-74D5-0D11-013D36D9E933}"/>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F5BE3AE-CF60-62B4-62EF-F16261FF138C}"/>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449B317-23B4-2CDE-BFEA-E04E8C00A63D}"/>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3BD74831-7DA5-057E-701D-CCC01AC0563D}"/>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95546616-7599-9CC2-DFD4-4B955EB63CB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4A64E30-7025-1011-5E0E-09AEC96CC2B4}"/>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3F1CA73A-3DFB-BDE3-4065-4DF5B6B3B685}"/>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66B42B2-A1BD-4FBD-5F9D-0014190868C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CFA37D21-5BF1-504B-E8B7-82DFF8DD560B}"/>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83A3DAA5-F65F-751C-2C42-A32591989416}"/>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764748E6-6717-F9B1-E742-C57EB8D54DD0}"/>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75A10073-E53D-BC18-B780-633EDC200A7F}"/>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416EAE5-3184-2872-41F3-845201CBC515}"/>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14566568-9C76-030D-D096-C0D225B8EBC1}"/>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F0EEFC7-1E82-80BD-1AFD-A4C9F8550AB1}"/>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FC4F5E3-8377-8906-2716-3F1B6489A982}"/>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DE2668D5-4CE9-2142-0B16-7C2D20F537C7}"/>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2E58F05-9DAB-7940-6770-91D4675B1501}"/>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34D4BE2-ED0F-364B-A636-C325EC9DDB17}"/>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30118B58-EE3A-52E1-8FBB-DECD89CDA2FA}"/>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07493F42-2D1B-2F69-E8FC-51B3DA27CC54}"/>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32E98CDE-120F-CE15-B3B2-6C13952476E7}"/>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D23DAD9-4191-A097-D8DB-2FECB2299A0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465A3F-3083-75DE-CE8A-9EC50BCFBE35}"/>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EF4DFC8-CEF4-F021-C3CA-5CACD8D8CB66}"/>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2F1B0B7-D503-9883-3E13-06239CC9E6C9}"/>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4C8B4F7-B93E-1846-8D66-263D22CEADAB}"/>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694E2D1-53F9-EEF5-9452-ED5F6880CF85}"/>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3985EECF-BA59-669D-6CE0-4F4A316684D0}"/>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6306731E-70BA-4F10-5F2F-C38F27B75A1C}"/>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0CEF4790-64B1-DDB2-FD24-B2E6E44A5520}"/>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69DA7FB1-82F7-5B94-25FB-823D0CE1FE72}"/>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8FD73A48-7A37-8435-1CDB-03679B9AE802}"/>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4550935E-BAA5-A781-E70D-1AF24AC7CB8D}"/>
              </a:ext>
            </a:extLst>
          </p:cNvPr>
          <p:cNvSpPr txBox="1"/>
          <p:nvPr/>
        </p:nvSpPr>
        <p:spPr>
          <a:xfrm>
            <a:off x="10588494" y="2551548"/>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E37CE224-F46B-041E-FC74-741072CE00CF}"/>
              </a:ext>
            </a:extLst>
          </p:cNvPr>
          <p:cNvSpPr>
            <a:spLocks noGrp="1"/>
          </p:cNvSpPr>
          <p:nvPr>
            <p:ph type="title"/>
          </p:nvPr>
        </p:nvSpPr>
        <p:spPr>
          <a:xfrm>
            <a:off x="838200" y="365125"/>
            <a:ext cx="3922762" cy="1325563"/>
          </a:xfrm>
        </p:spPr>
        <p:txBody>
          <a:bodyPr/>
          <a:lstStyle/>
          <a:p>
            <a:r>
              <a:rPr lang="en-US" dirty="0"/>
              <a:t>CDC8512 Variables</a:t>
            </a:r>
          </a:p>
        </p:txBody>
      </p:sp>
      <p:sp>
        <p:nvSpPr>
          <p:cNvPr id="78" name="Content Placeholder 77">
            <a:extLst>
              <a:ext uri="{FF2B5EF4-FFF2-40B4-BE49-F238E27FC236}">
                <a16:creationId xmlns:a16="http://schemas.microsoft.com/office/drawing/2014/main" id="{F2C98EDB-F756-5168-28EC-3ECBDAD3FA18}"/>
              </a:ext>
            </a:extLst>
          </p:cNvPr>
          <p:cNvSpPr>
            <a:spLocks noGrp="1"/>
          </p:cNvSpPr>
          <p:nvPr>
            <p:ph idx="1"/>
          </p:nvPr>
        </p:nvSpPr>
        <p:spPr>
          <a:xfrm>
            <a:off x="838200" y="1825625"/>
            <a:ext cx="5432471" cy="4351338"/>
          </a:xfrm>
        </p:spPr>
        <p:txBody>
          <a:bodyPr/>
          <a:lstStyle/>
          <a:p>
            <a:r>
              <a:rPr lang="en-US" dirty="0"/>
              <a:t>Address </a:t>
            </a:r>
            <a:r>
              <a:rPr lang="en-US"/>
              <a:t>Registers (4) are </a:t>
            </a:r>
            <a:r>
              <a:rPr lang="en-US" dirty="0"/>
              <a:t>for load / store addresses</a:t>
            </a:r>
          </a:p>
          <a:p>
            <a:r>
              <a:rPr lang="en-US" dirty="0"/>
              <a:t>X registers (4) are for data and computations and for load / store data</a:t>
            </a:r>
          </a:p>
          <a:p>
            <a:r>
              <a:rPr lang="en-US" dirty="0"/>
              <a:t>Data memory (255) holds variables when we want to reuse a register</a:t>
            </a:r>
          </a:p>
        </p:txBody>
      </p:sp>
      <p:sp>
        <p:nvSpPr>
          <p:cNvPr id="25" name="Rectangle 24">
            <a:extLst>
              <a:ext uri="{FF2B5EF4-FFF2-40B4-BE49-F238E27FC236}">
                <a16:creationId xmlns:a16="http://schemas.microsoft.com/office/drawing/2014/main" id="{480CF395-B3D6-06ED-55AE-495740F0779C}"/>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705267DF-BF07-1223-444E-70E825F2D5C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6FB38BD3-768B-E4E8-491E-D138F8C49CA4}"/>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4D600D8C-20A6-CA31-301D-BAEE486D274C}"/>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5388C34-C8B0-D2BF-193A-B3B881E33523}"/>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CAC68DEF-9E14-858C-DA50-22C906D8165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C201D1FE-3169-0A17-CE99-B665A3B44D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E719421C-8677-2D0A-8D21-694C3AEBF47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253A749-C766-BEE0-1A9D-FC2309ADB95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F7359624-AD34-D256-869C-267EBDA4E290}"/>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D7F7943-B540-30E8-B25E-4DA3040065BE}"/>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17B4E41-6125-C72D-8ACA-7D631755459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BA9D7730-6F44-600B-C164-54AF1C3BC3C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3A3C145A-ABB5-0239-8E79-59605716002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A9AF362-188B-A01B-0523-CCEA8363714E}"/>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6D1F38D-E7AC-3134-B166-5A76BDF9213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A6A3ED7-F16E-A3DB-738E-99467B1A02FC}"/>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6BE948-7F85-691E-5B3C-88D9E8AAABD1}"/>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17AC8C-1541-DD77-E264-5E27E6FBACBC}"/>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EE45EA-6A91-9224-3089-076BC42DC52A}"/>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9124EEC3-A34E-08B1-C346-413283908700}"/>
              </a:ext>
            </a:extLst>
          </p:cNvPr>
          <p:cNvCxnSpPr>
            <a:cxnSpLocks/>
            <a:stCxn id="3" idx="0"/>
            <a:endCxn id="2" idx="2"/>
          </p:cNvCxnSpPr>
          <p:nvPr/>
        </p:nvCxnSpPr>
        <p:spPr>
          <a:xfrm rot="16200000" flipV="1">
            <a:off x="9800695" y="2399327"/>
            <a:ext cx="624787" cy="638766"/>
          </a:xfrm>
          <a:prstGeom prst="curvedConnector3">
            <a:avLst>
              <a:gd name="adj1" fmla="val 50000"/>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045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A91BE-BB18-AD81-CD05-1881F60DF8F2}"/>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D173397-988C-9D14-B69F-C6A37EFB44D5}"/>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3F0744A7-3838-B4BA-569D-64D556D08715}"/>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5A477FE7-B60A-AF31-AC8A-69FD0810BA3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BB701166-A69E-98DC-D6B7-DD07267479AA}"/>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F6F77EC-D88A-4608-1487-235BAF432CD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CFA9DF4F-3C1B-4E5B-F9CE-5102FED5F53C}"/>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6CD1441B-A37E-4BDA-A708-A7A50CD7AFCD}"/>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3" name="TextBox 32">
            <a:extLst>
              <a:ext uri="{FF2B5EF4-FFF2-40B4-BE49-F238E27FC236}">
                <a16:creationId xmlns:a16="http://schemas.microsoft.com/office/drawing/2014/main" id="{9E650D90-F813-F901-38C3-834CE891B8CE}"/>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D3C9F011-4888-E7F0-C7AE-4E5198EF5ED0}"/>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5" name="TextBox 34">
            <a:extLst>
              <a:ext uri="{FF2B5EF4-FFF2-40B4-BE49-F238E27FC236}">
                <a16:creationId xmlns:a16="http://schemas.microsoft.com/office/drawing/2014/main" id="{912BCEFF-9B36-A4F4-2F87-0D940DFA723E}"/>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DEAE07A-EE6F-64D9-BB65-1BFDE5C771F4}"/>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7" name="TextBox 36">
            <a:extLst>
              <a:ext uri="{FF2B5EF4-FFF2-40B4-BE49-F238E27FC236}">
                <a16:creationId xmlns:a16="http://schemas.microsoft.com/office/drawing/2014/main" id="{A1C0F133-F898-BE32-CD66-F47BDD6AC0E0}"/>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FAEDE27B-D6D0-358F-EAD8-AC7A22856F09}"/>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520B8600-99FD-894B-7C6D-18CB1172EFB9}"/>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A05212F-EAAA-A901-5330-202DE3FA144F}"/>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118FCF8-9628-9BD3-7AB2-76023AEC3372}"/>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36376BA-0F11-7473-51F1-5B4529CDA8C6}"/>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83381184-DF87-A3D6-3359-2D663E496088}"/>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0D8663A1-9325-84E9-D5D1-C3037D975AC4}"/>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14544F4E-206B-03B1-87F1-E4FF370DD4C4}"/>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4217647-9A44-B374-4A63-D1ADEFCADFF5}"/>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B840B8AC-47E8-B9F2-E28C-8232EA10B9AB}"/>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0DC69CF-1142-17F2-A4D9-0D3D9B323F3B}"/>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A944E71-4107-5957-D1D3-F318D2BBE0B5}"/>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983EC80-01E7-3733-44D7-B759F3D241C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D67EAB1B-446F-D52F-0471-F7E0C261F47E}"/>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8F67773B-BF9D-10AC-E442-D3D2AB8D2E20}"/>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BA12491-F397-81E3-887D-665DAC5ED3B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C48B7BB-D453-F3DE-224B-997403EBB9D4}"/>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7068BFE9-8270-279F-8867-648D32003D0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625D945-CF5E-F210-907C-1EC7BC28EBA8}"/>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7A69E1DD-C95B-7589-AE85-46DD72BB7EFC}"/>
              </a:ext>
            </a:extLst>
          </p:cNvPr>
          <p:cNvSpPr txBox="1"/>
          <p:nvPr/>
        </p:nvSpPr>
        <p:spPr>
          <a:xfrm>
            <a:off x="9565264" y="2536140"/>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66FB091E-0B78-F2D3-6992-B27B10A8DD7D}"/>
              </a:ext>
            </a:extLst>
          </p:cNvPr>
          <p:cNvSpPr>
            <a:spLocks noGrp="1"/>
          </p:cNvSpPr>
          <p:nvPr>
            <p:ph type="title"/>
          </p:nvPr>
        </p:nvSpPr>
        <p:spPr>
          <a:xfrm>
            <a:off x="838200" y="365125"/>
            <a:ext cx="3922762" cy="1325563"/>
          </a:xfrm>
        </p:spPr>
        <p:txBody>
          <a:bodyPr/>
          <a:lstStyle/>
          <a:p>
            <a:r>
              <a:rPr lang="en-US" dirty="0"/>
              <a:t>Load / Store</a:t>
            </a:r>
          </a:p>
        </p:txBody>
      </p:sp>
      <p:sp>
        <p:nvSpPr>
          <p:cNvPr id="78" name="Content Placeholder 77">
            <a:extLst>
              <a:ext uri="{FF2B5EF4-FFF2-40B4-BE49-F238E27FC236}">
                <a16:creationId xmlns:a16="http://schemas.microsoft.com/office/drawing/2014/main" id="{FAB75594-B397-4021-CD0E-A34680CAF180}"/>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 instruction</a:t>
            </a:r>
          </a:p>
          <a:p>
            <a:r>
              <a:rPr lang="en-US" dirty="0"/>
              <a:t>Mode – Error indicator</a:t>
            </a:r>
          </a:p>
          <a:p>
            <a:r>
              <a:rPr lang="en-US" dirty="0"/>
              <a:t>A and X registers shown in hex</a:t>
            </a:r>
          </a:p>
          <a:p>
            <a:r>
              <a:rPr lang="en-US" dirty="0"/>
              <a:t>Instruction memory is shown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918B4B29-0469-21E1-781B-CC3D11219109}"/>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D1CBDB1B-890E-AF39-6A90-AB024F3E9A4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CCE8DE8C-296D-F1B7-380B-6390C1068D8E}"/>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D1CB678B-29CD-7FDB-C07E-70B39F706584}"/>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6DB01188-C471-7F73-D61B-F4FD9C81B4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6B5ACD2-D3D9-E952-81C6-29175C91FD4B}"/>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43AFB9AD-7E9D-766E-0660-5FA15415586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1D330BE6-DBA7-DB07-C824-C40EAF0CCE7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EE93DCB-1DD4-304E-2980-41A825352A9F}"/>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C066363B-59A7-C272-0848-D86686589DC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DBC03A8-0334-7176-C869-9F7D761DFC0B}"/>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E469F8D-4CBD-569D-B7E9-68DB5B784D3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BA957B0-A80A-48BA-B37D-E4E330D6B5FE}"/>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C92E5C2-E0E8-0A37-E989-885BCF2C47AE}"/>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6B253529-01BB-290E-1A14-800EF2A326A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360AE50-2BCF-D458-CA80-7BF7D700DE7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8EFB7FDA-75AB-AB22-4B82-4059826A3ECC}"/>
              </a:ext>
            </a:extLst>
          </p:cNvPr>
          <p:cNvSpPr/>
          <p:nvPr/>
        </p:nvSpPr>
        <p:spPr>
          <a:xfrm>
            <a:off x="5529478" y="1391828"/>
            <a:ext cx="1352550" cy="952500"/>
          </a:xfrm>
          <a:prstGeom prst="wedgeEllipseCallout">
            <a:avLst>
              <a:gd name="adj1" fmla="val -47961"/>
              <a:gd name="adj2" fmla="val -60760"/>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59823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9165F-78C0-FDD6-A920-6B849DC58ED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4C3A8C0-B324-5485-DAFE-A1B29EECDB98}"/>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21EB200-DB59-5CAD-2A5C-33653F5016C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9BB2D3C2-DADE-ADDB-3B96-B4FA58D970D3}"/>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1B656462-175A-0253-0F8D-2FEA989E2E5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8676FA65-12BB-4C81-4BD6-76C21F4855D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D4D81D0-070B-7A98-B83C-5AAEB68A380B}"/>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4424F44E-7D15-6292-5490-7C2D7C659354}"/>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4E669087-4E8E-C99F-F8AC-EBED7CAF70CC}"/>
              </a:ext>
            </a:extLst>
          </p:cNvPr>
          <p:cNvSpPr txBox="1"/>
          <p:nvPr/>
        </p:nvSpPr>
        <p:spPr>
          <a:xfrm>
            <a:off x="2184634"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D67FE6B5-5A0C-808D-6632-4549198E581D}"/>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8C4FCB-8C0B-4466-D355-97E8488AE8CE}"/>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0E4DA8E-C633-20B9-824D-BBF7C9EE42A7}"/>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AC1DECCD-9CA9-6625-5430-BA9D7DD50454}"/>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9D518AE-7C86-D4E1-2A57-CD373FD86697}"/>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6427CA18-4212-4AC0-5801-1AF1F273FE43}"/>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4392C99-3471-5918-FC23-B03D8467033F}"/>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9DAC480E-F27D-6CB4-394C-42E8AE9AFDBE}"/>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5ED9E334-AEF9-FBC0-7355-FAA1011DB84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4E866F8-29EE-1A75-442A-EE6658C5724B}"/>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EAE925D-8E35-5B60-6555-A3F2077CA339}"/>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4541E67-A630-138F-7B65-A6BB955D02CE}"/>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07E87E0-0E46-C9EF-988F-5E53C0482978}"/>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EE4A743-B5A3-C6D6-C1B4-80348B4020F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4079392-B88A-3992-FFFB-673F10673ADB}"/>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AEA7EF0-8415-1A79-563D-12591813E179}"/>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CD5B4F0-27A7-9E47-CA2C-2361A7B40E8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9B88103-8E46-D1EA-3E82-00C733016DF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788EEA8-9249-1DFE-2582-B74AF3AAE8B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08911C6-7908-CC81-09CA-0D1DE000751F}"/>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E2CEE7C-BEA3-D459-B5A0-7A332DC1F38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5CA3A78-016F-DC84-099B-E58FD7063023}"/>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BE40E7D-9828-0135-17B0-EA62A4C1329F}"/>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35349C6-0AD4-A1A9-E5E4-3CEE458AC2DE}"/>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359ECE98-8DD5-88A1-B452-30471CC3806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1F3493C-AAC4-6D15-D829-6E8117509CAD}"/>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72891A28-2F16-936A-EBD7-058AF2C11DE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FB32E4B9-D5E5-1AA9-30BA-E1DD54CFE49E}"/>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BCD596D2-971F-8138-0F53-DE44A8432DF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CDAC04E-5A77-29F0-237E-55E0901A144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1E28C5B1-7F10-436C-266B-BE3178D2E0A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E0C3DFC1-033D-8704-55A6-50FB29C6A79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E66C459D-2053-E048-E721-6268FFC01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497F338-84F5-721D-6C75-0F80912042CC}"/>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D452A7D-6FF5-6897-D376-CE70BA085213}"/>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A07D38B-9D0B-5DB5-62A7-CCA5DCDE500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35881401-4C0C-A38D-48CC-71C23D8624DE}"/>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6F24398F-D204-CAD2-D60C-B56F709BDFE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C656D17-761F-A0D8-BBD7-75C1B263D8D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7E062C89-1CEB-3FE5-DCDD-74F0ED120B7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561AA3-A495-8915-8190-4C83A35FC45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D2EF58B-F8C4-E869-9111-CB202CC756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A19D42F-2539-6D90-635B-2F393EC1844B}"/>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FCFA7AAF-9AA6-B337-4CE5-C8AED7EFCA13}"/>
              </a:ext>
            </a:extLst>
          </p:cNvPr>
          <p:cNvSpPr txBox="1"/>
          <p:nvPr/>
        </p:nvSpPr>
        <p:spPr>
          <a:xfrm>
            <a:off x="2175668"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2117D4EF-865E-5810-BC49-45F2C8C89902}"/>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Tree>
    <p:extLst>
      <p:ext uri="{BB962C8B-B14F-4D97-AF65-F5344CB8AC3E}">
        <p14:creationId xmlns:p14="http://schemas.microsoft.com/office/powerpoint/2010/main" val="223438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53BF6-C927-14B3-98FD-FEB92BF419C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9C64021-E384-6E4A-AD9E-2DEAA5342CC7}"/>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D824CDF2-FCBB-F9F3-3700-570BE42C928C}"/>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E09E85B-B31D-D58C-4BE2-C5DCD5D877CD}"/>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4351BE84-30A6-73AC-1F26-BCD8C8D29F84}"/>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F7ADA0A-CE6B-FE1E-7C73-063CFCC401D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E893C63-8945-DD7A-7272-6B4F9E869FD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51D874-2468-F254-904D-64BF12D2EE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24DB1DF6-CE37-524E-C370-84D8EF5534F2}"/>
              </a:ext>
            </a:extLst>
          </p:cNvPr>
          <p:cNvSpPr txBox="1"/>
          <p:nvPr/>
        </p:nvSpPr>
        <p:spPr>
          <a:xfrm>
            <a:off x="7081082" y="269709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3C22CAF-7567-A873-764F-04698048E056}"/>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8A87362-8E86-F0AC-7710-E24C9657E45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0A13754-00CF-44D9-47E1-2C48E060AFC8}"/>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5F65E0CB-A745-A11A-5D3E-2B6F38DEC1BA}"/>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67083C-212B-F510-5F99-28112340EF52}"/>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349CA372-BB6B-2820-8A3E-4D6027A63930}"/>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C62F80C-0373-97DA-BF6A-1857B69A7600}"/>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244CC75A-7BFF-DBF1-663C-9FC3E6ED7F3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15ADDBA-BA13-AD07-741A-F2432BDBDF24}"/>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02BD6B9-77FF-62FD-7969-67B94DED9F03}"/>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1D253D90-44D2-76D4-75A6-84E80FEDE57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4812130-BB40-263F-C39F-2FC121E2D63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B954534-52D6-1C8F-AD9C-8C96C49C7D90}"/>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C2328A-571F-15CB-4006-5429A09317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25FEAF-C89F-F25F-2DE9-E92468FF2DCD}"/>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21F0F83-0AC1-277A-1A04-CF18B86DC0C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B97F7E3-9B5D-B058-4505-C053A7EB62B6}"/>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94C6857-75AB-B17D-CC93-9BD1B926B1B6}"/>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05821BC4-BB8B-8947-44EB-AF595937121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3C347D8-ADE7-FC4B-4806-DE493023AB96}"/>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8B95636-F245-8923-B2BF-D84ECB5A5E7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929B7E1-D36E-40B6-4986-EDC8C1D8BED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3C667CEA-7470-404E-0EA7-8086020851BE}"/>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BD15B0D8-329B-DB53-A56D-AB6D8EA295EF}"/>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endParaRPr lang="en-US" dirty="0"/>
          </a:p>
          <a:p>
            <a:endParaRPr lang="en-US" dirty="0"/>
          </a:p>
          <a:p>
            <a:endParaRPr lang="en-US" dirty="0"/>
          </a:p>
        </p:txBody>
      </p:sp>
      <p:sp>
        <p:nvSpPr>
          <p:cNvPr id="25" name="Rectangle 24">
            <a:extLst>
              <a:ext uri="{FF2B5EF4-FFF2-40B4-BE49-F238E27FC236}">
                <a16:creationId xmlns:a16="http://schemas.microsoft.com/office/drawing/2014/main" id="{234CEB9C-6AAC-BAF3-5348-2A01623FD8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32A5C66-A1B4-4166-2EA6-F11C785A33A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81CFAA1-9700-613B-35AF-64844202AECB}"/>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EA42DD44-1900-95C1-0431-97DC9F4D6B6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ADA03EB7-7040-D15F-EA71-D47D9E751982}"/>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18BB35C-40B3-DEBB-7E9D-AC2DE8CCAC3F}"/>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4B87FF7-6474-9CE8-D201-5714FF71BD6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CF9112D-866A-4F6D-96AD-E0C9EFDF1492}"/>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AD337AD-282B-AE26-96B5-C4EF9487329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4C0905D8-630A-AA85-FCAD-95C18F769B5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C45C6F11-68E0-4AFD-E27A-5644F621FC49}"/>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B2D8AC0-3D0D-5C0B-DAE2-07AE9D175A9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2E5D6C00-0FDA-A903-0727-F3972C0BCF55}"/>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0E97734F-9CEB-2AC2-A096-4957A21DF3E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910F2DC-DCA7-DA3C-CC9A-2AFBD46E16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88352067-EA11-A723-DCF2-5D9F991F17D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144C3E1-8162-A6CB-6DDD-DE6AD47438D5}"/>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3E619F38-8F5B-BA7D-0BD8-BCD3ABE54585}"/>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555DFF49-1AE9-1536-8187-079E27249BAC}"/>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264C89EF-F3A5-C962-9DD1-542DB0626547}"/>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48246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88725-F00D-8709-93CB-667E44F246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0FFEB2D-24CD-D8E6-CCDA-C82B13DC05F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40BDE61-AC41-8E40-FA29-C749439C38D5}"/>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A3229E7-EDC1-9090-7D3A-542FFD74567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B3B69529-CA2A-5302-AD36-965F1C0C3246}"/>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B7FF5945-6E10-578D-E9E6-7D643E9BF8F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AE0649AE-885B-1984-0879-1E16E12152E5}"/>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E450F1A-BA37-4262-2E8D-16136556F74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064F2028-3657-E699-A3E7-305D19CDC618}"/>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929C02C-C90B-133F-3010-E778B6833385}"/>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194CB1C-99C6-D477-0913-F784A66B2354}"/>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D738746-AA35-EA5C-280A-B12DCF6F2C3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3A20970-6104-EC66-D889-4E8AEDC5ABDC}"/>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0653D6A5-4C6F-2E3B-A3E5-5FC1399FB40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8049F4-3256-FBF2-FEFD-377FD0CFDB6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7A9F61A4-F7EB-2E79-D0FB-7E677CE8C322}"/>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8CA2606-10F2-5F28-80C7-1ED130FB333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AE5393F-B736-62AF-0E7E-FB6F68F241B7}"/>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AC013783-2CEE-A28F-10D5-7543206562E4}"/>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F70D932-E663-4436-48D7-D3603DD0E22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17DEA5A-5A2D-EF03-8D35-A00E9B202D98}"/>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F6F8484-E5FD-F32B-C953-49A0D8C6DEB9}"/>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73E50E4-A63A-74B2-E8B7-01BC0C46C0C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82B5013-0730-B09C-5DC4-B659CFEF305F}"/>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72FCF875-3AA4-A237-78A8-DF57E079929A}"/>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A12BFDF6-737C-85C0-042A-60E34366187B}"/>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A1A9AB7-E191-087D-3875-F4B43F219363}"/>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96E413-64F7-234D-7DC0-D51EF1568C95}"/>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03B5409D-A614-F291-1080-CD0C65E7F95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74C3A932-1E08-2DFF-FE44-2676680308F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44043FD-2BDC-3AB3-FADF-275A70C90C9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5F05C3A-2109-55EB-8604-08B2CD1415FA}"/>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1483C679-87C1-6E38-627C-41758157BD09}"/>
              </a:ext>
            </a:extLst>
          </p:cNvPr>
          <p:cNvSpPr>
            <a:spLocks noGrp="1"/>
          </p:cNvSpPr>
          <p:nvPr>
            <p:ph idx="1"/>
          </p:nvPr>
        </p:nvSpPr>
        <p:spPr>
          <a:xfrm>
            <a:off x="838200" y="1825625"/>
            <a:ext cx="5432471" cy="4140099"/>
          </a:xfrm>
        </p:spPr>
        <p:txBody>
          <a:bodyPr/>
          <a:lstStyle/>
          <a:p>
            <a:r>
              <a:rPr lang="en-US" dirty="0"/>
              <a:t>Start the program</a:t>
            </a:r>
          </a:p>
          <a:p>
            <a:r>
              <a:rPr lang="en-US" dirty="0"/>
              <a:t>Out first instruction is a two byte instruction</a:t>
            </a:r>
          </a:p>
          <a:p>
            <a:pPr lvl="1"/>
            <a:r>
              <a:rPr lang="en-US" dirty="0"/>
              <a:t>0x00 Sets X2 to the byte at 0x01</a:t>
            </a:r>
          </a:p>
          <a:p>
            <a:pPr lvl="1"/>
            <a:r>
              <a:rPr lang="en-US" dirty="0"/>
              <a:t>Advances the PC by 2</a:t>
            </a:r>
          </a:p>
          <a:p>
            <a:r>
              <a:rPr lang="en-US" dirty="0"/>
              <a:t>The byte at 0x01 is the ASCII letter for 'H' (0x68)</a:t>
            </a:r>
          </a:p>
          <a:p>
            <a:r>
              <a:rPr lang="en-US" dirty="0"/>
              <a:t>So 'H' is loaded into X2 and the PC is set to 0x02</a:t>
            </a:r>
          </a:p>
          <a:p>
            <a:endParaRPr lang="en-US" dirty="0"/>
          </a:p>
        </p:txBody>
      </p:sp>
      <p:sp>
        <p:nvSpPr>
          <p:cNvPr id="25" name="Rectangle 24">
            <a:extLst>
              <a:ext uri="{FF2B5EF4-FFF2-40B4-BE49-F238E27FC236}">
                <a16:creationId xmlns:a16="http://schemas.microsoft.com/office/drawing/2014/main" id="{23C6C2B9-8A99-DE5A-00E9-6C34E27B9E46}"/>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7996CC9-600A-A8DB-ED90-ED43E5DF24F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C5155D3B-C5E7-4A7C-C21D-2BC63BFC76AE}"/>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8AA0B21-5E56-32D1-F2AB-48AC0EE494D0}"/>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FF38551-0745-D619-8BF0-C872068CA8F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0292FC87-411F-3311-69B7-1F47C72F7B2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D03A585-F8D7-81E7-1984-BC99EEC5DD1D}"/>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7673520-B45A-2D80-B326-B3E89A1FC52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CF9546E-8FD9-BB7E-6B35-6E55EF0729F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667BBD1-DE57-E819-849E-92A3AB98C74B}"/>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28C27E9B-2AAB-8CA0-DB7E-ED1C4C40966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35B4E4F-6120-E1C5-42AC-AB3132BBDAC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44AAFC1-577B-76E9-A708-BF22ECC4150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ourier New" panose="02070309020205020404" pitchFamily="49" charset="0"/>
                <a:cs typeface="Courier New" panose="02070309020205020404" pitchFamily="49" charset="0"/>
              </a:rPr>
              <a:t>0x48</a:t>
            </a:r>
            <a:endParaRPr lang="en-US" dirty="0">
              <a:solidFill>
                <a:schemeClr val="tx1"/>
              </a:solidFill>
              <a:latin typeface="Courier New" panose="02070309020205020404" pitchFamily="49" charset="0"/>
              <a:cs typeface="Courier New" panose="02070309020205020404" pitchFamily="49" charset="0"/>
            </a:endParaRPr>
          </a:p>
        </p:txBody>
      </p:sp>
      <p:sp>
        <p:nvSpPr>
          <p:cNvPr id="75" name="TextBox 74">
            <a:extLst>
              <a:ext uri="{FF2B5EF4-FFF2-40B4-BE49-F238E27FC236}">
                <a16:creationId xmlns:a16="http://schemas.microsoft.com/office/drawing/2014/main" id="{758A5AC7-A9B5-C242-DEDC-1091E3461CD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666FE25-6418-763C-E241-2BCDF786220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B47183B-042B-A38A-0983-AF5468646F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73A54C46-6281-9D66-277C-DE27A3EEFE6B}"/>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1602CAC-7935-BFD4-06CD-6E7AA00BB6BA}"/>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342B694-1F1E-3BDF-7F3A-E1B586DDDA43}"/>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93FD9C-FAC2-8730-3914-5894665B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94599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D6C76-EE38-75DB-F644-61A782251A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47EE40A-3740-3A46-D6F9-2F49A60984D2}"/>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695D50F-B7F0-BFAD-198D-3F8A40406599}"/>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F9CFEC4-A8BB-25C9-95BA-983CE0036A98}"/>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3E4C7046-0753-6E3D-8746-0815A442190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65613E0-1682-5313-6DE7-471CA831A3C1}"/>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37EEBF0B-2A26-76A0-DAE4-0D6F396C5E13}"/>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D562CF4-D315-33F2-3F1C-470DDD6C043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60502EE2-40A5-C72A-E6FD-630C278708FC}"/>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D40CF98-0001-4CD9-C908-30217001BB78}"/>
              </a:ext>
            </a:extLst>
          </p:cNvPr>
          <p:cNvSpPr/>
          <p:nvPr/>
        </p:nvSpPr>
        <p:spPr>
          <a:xfrm>
            <a:off x="7875226" y="3181188"/>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B7FA94A3-3F02-6830-DE33-6A27A94BE141}"/>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53A6E44-A68C-A06A-75D5-8D63F1BD9771}"/>
              </a:ext>
            </a:extLst>
          </p:cNvPr>
          <p:cNvSpPr/>
          <p:nvPr/>
        </p:nvSpPr>
        <p:spPr>
          <a:xfrm>
            <a:off x="7879710" y="3684105"/>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8F392999-F675-AE11-4A69-18F2DF1CA29A}"/>
              </a:ext>
            </a:extLst>
          </p:cNvPr>
          <p:cNvSpPr txBox="1"/>
          <p:nvPr/>
        </p:nvSpPr>
        <p:spPr>
          <a:xfrm>
            <a:off x="7085565" y="368321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54F41434-E672-DB18-8539-5AF9912102B0}"/>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2863A229-544F-9C86-728C-DB501E5F2A74}"/>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0E1B383D-1758-178A-4FD8-1F07D005B75F}"/>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77A45583-DBC3-EF74-FC6B-B2F598157AD4}"/>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CDAE3A97-2036-AEA5-AB70-F180B1701B0D}"/>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293D3EF-FEC5-6966-0579-F5FF237B27C9}"/>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B036CF2-B10C-72A7-EC90-4A0685BA21E4}"/>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E1159A12-F38D-9A21-79C7-3D28671352A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19044B9C-7F3E-5D91-70A1-7884C79A01D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ACE7B6B-4A78-1252-690D-8324E8921C63}"/>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2A9461A-13C3-861B-CCE9-647E13EF5248}"/>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305D418-D166-F52A-2833-7C104A49C066}"/>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E732505A-2DCA-C283-A433-D964A7A29085}"/>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D9D3816-26A2-4920-0218-A3E5840DC27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93FBFAD-93B3-A804-AD05-C960C8C71FD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001C4F0-ED41-A652-A038-D60429E75B74}"/>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497F79BF-C8BE-59BE-E04D-2E76A19CE6DB}"/>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100E5C9-635D-937D-5C0C-FC381B9FBAFF}"/>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B885758-F8B5-21C3-1EF4-69B689FB464D}"/>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2AF499F-43E5-1593-437F-5A555544BAA7}"/>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endParaRPr lang="en-US" dirty="0"/>
          </a:p>
        </p:txBody>
      </p:sp>
      <p:sp>
        <p:nvSpPr>
          <p:cNvPr id="25" name="Rectangle 24">
            <a:extLst>
              <a:ext uri="{FF2B5EF4-FFF2-40B4-BE49-F238E27FC236}">
                <a16:creationId xmlns:a16="http://schemas.microsoft.com/office/drawing/2014/main" id="{DF11ED09-22BF-FFF5-6094-E6E678F186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3DB24372-5BD7-7D97-E6DF-40F88FA4877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96425FB-8E00-B23C-8B25-5B82F7FE7C3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5540BCF4-8E03-2AF6-9101-1B24E6E1BB0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63362F0B-8A22-C1C6-EC78-5A04427A1C71}"/>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3482C8B0-3013-70BA-C88B-8F85C191F1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66457839-59F7-02E8-B974-D41CB6CE05C8}"/>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B467527-3EA4-A9A8-3A3F-16F0353B34C1}"/>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85F7D930-EFC7-22AD-2782-E0D0DCD033C8}"/>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6D05E9B3-979E-4739-FD5F-65467B84DE47}"/>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10E2BC21-04A5-47A3-8CED-A3C925D10F3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C6320F-CCC0-A0EE-2E10-61437D0974F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5EA3E98F-501D-5264-1020-E5DD08D910DD}"/>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75" name="TextBox 74">
            <a:extLst>
              <a:ext uri="{FF2B5EF4-FFF2-40B4-BE49-F238E27FC236}">
                <a16:creationId xmlns:a16="http://schemas.microsoft.com/office/drawing/2014/main" id="{F5D9EA86-DAF6-ACD1-CA35-AA73EF36469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AE317858-4ED4-DFFB-69FA-0CB7543B3F37}"/>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14FAA6D-D55C-2448-CB60-3F9AB169CCA2}"/>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5E1E927-3C42-2B4B-DABF-F8BC0317146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874070C-769C-A76B-56F6-2E88116C733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CBF05B0-A058-16E8-B6E9-C22FD3A42F0D}"/>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A0F4ED0-C2B3-BFDC-116D-249CB07B139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489302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0355-CF2D-FEF4-5D94-6F7C27639D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253B6E6-D80E-FFA8-4A84-F3866BCB139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B07B4CC-8352-095A-6104-AC6E1A65CAE7}"/>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282766F-4861-C75D-B874-720520E3BCD0}"/>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D51C3EA-62CC-BB59-10D2-27ADB7556FB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5312FFB8-1765-ADCC-EDFB-F54C60F536B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C823F01-2A03-B291-A28E-55951739ECAA}"/>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1A53339-EC10-D870-3CF5-6BD2C33E7837}"/>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A8DEBCBE-5491-FE8B-8607-8A97ECFA852B}"/>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87A479A-B62F-CE09-2B59-6E0F21CA2DCA}"/>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2F8E0B6-F247-40D9-21D8-DF0A8F43EAFD}"/>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A68575B-51D1-4CC4-44C6-7CB87D8EC163}"/>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9171A7BD-2EC1-C352-C5B1-6501270E0D2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DAAB810-49F4-DA84-4D19-2783AA5E3BD5}"/>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A5DA754-CB50-93F5-6ABF-27E01E300D7B}"/>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1EEF16-002E-59AB-1CF3-3D94241B2B88}"/>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896E8B80-D836-5569-493E-FACEF78CE228}"/>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0D07CC65-BD72-0966-46D5-CFF9EA7C97AA}"/>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54046AEB-7EF9-59E7-BB01-09E9BE5F3B07}"/>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752F754D-D8A3-714B-E671-2A0D74900FE2}"/>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9E78DE24-66A8-3F38-35F7-6220A11AC653}"/>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9DFCC957-EA21-75D3-57E1-40361B0333F1}"/>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79D19F85-90C0-5F61-5411-2D8F5CA32684}"/>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0F993D5F-A096-3790-BC04-CEACFAAA735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99C3C304-C2C5-A0E8-F010-7CED41FD6E4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9954E055-5609-C37D-6DE5-15324C1918B8}"/>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72D297A-0D00-DDEA-9578-8F6C871EF1D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7788D1C-4EA9-89D1-FC13-0CC70A224F2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559E7A1-B83A-D902-308C-FAC8B6704AA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942C3-B59A-58CB-EBB7-15876F52C0C0}"/>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60AEDAB3-B7AA-17C7-6F74-73429BD20CF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FF8CA55-B3BD-EAD3-C393-2410DF82EF65}"/>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384F40FB-B7B8-8B81-5B62-21CAF3E22F90}"/>
              </a:ext>
            </a:extLst>
          </p:cNvPr>
          <p:cNvSpPr>
            <a:spLocks noGrp="1"/>
          </p:cNvSpPr>
          <p:nvPr>
            <p:ph idx="1"/>
          </p:nvPr>
        </p:nvSpPr>
        <p:spPr>
          <a:xfrm>
            <a:off x="838200" y="1825625"/>
            <a:ext cx="5432471" cy="4140099"/>
          </a:xfrm>
        </p:spPr>
        <p:txBody>
          <a:bodyPr/>
          <a:lstStyle/>
          <a:p>
            <a:r>
              <a:rPr lang="en-US" dirty="0"/>
              <a:t>We load the instruction at 0x02</a:t>
            </a:r>
          </a:p>
          <a:p>
            <a:r>
              <a:rPr lang="en-US" dirty="0"/>
              <a:t>Which sets A0 to 0 and as a side effect, stores the contents of X2 into data location 0x00</a:t>
            </a:r>
          </a:p>
          <a:p>
            <a:r>
              <a:rPr lang="en-US" dirty="0"/>
              <a:t>Then the PC is updated to 0x03</a:t>
            </a:r>
          </a:p>
          <a:p>
            <a:endParaRPr lang="en-US" dirty="0"/>
          </a:p>
        </p:txBody>
      </p:sp>
      <p:sp>
        <p:nvSpPr>
          <p:cNvPr id="25" name="Rectangle 24">
            <a:extLst>
              <a:ext uri="{FF2B5EF4-FFF2-40B4-BE49-F238E27FC236}">
                <a16:creationId xmlns:a16="http://schemas.microsoft.com/office/drawing/2014/main" id="{542EF49E-245E-9CF4-F431-2C89911B615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8FA124BD-E474-5C5A-0C2C-0B38FF939027}"/>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A79832C-062E-DC48-F076-77ACA0B8DA84}"/>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27F5375D-BC34-9E22-B69E-110EA8548421}"/>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F643856C-8F0A-9298-3936-5E9002D7824C}"/>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925450A-0B53-1757-68A1-F0460D6D3AE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4658289-C047-05D5-AF2D-CC69C61B61E0}"/>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FE8B1E8B-A562-59E6-9841-7B123FD5FA9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DC32863-4232-86B9-DFF5-A463F7544A66}"/>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14AC196-2939-9151-8DAC-7E841AAA2436}"/>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52BF0420-FFC0-E7E4-D9B4-9EA8A95B86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2928AF00-610F-9508-905A-6274A0D52F89}"/>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60D863B-A1D9-83BB-1627-0D7A19C59CA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75" name="TextBox 74">
            <a:extLst>
              <a:ext uri="{FF2B5EF4-FFF2-40B4-BE49-F238E27FC236}">
                <a16:creationId xmlns:a16="http://schemas.microsoft.com/office/drawing/2014/main" id="{A919A3B5-0994-FD89-EFB6-994299D19A7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5FF86385-5741-B0D2-AF64-82A41D651C12}"/>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E257DDB-B082-3DE5-56E0-EC70686A6AA3}"/>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D37FF99-8D1C-EBBB-5778-066465283739}"/>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FD557020-4A7C-2D26-D73F-845A266774A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1BBE33F-5241-0AC4-DEA2-1FD20AD3436B}"/>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04C10D5-CAFA-CDF6-5910-4F2E1BB8821F}"/>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1316931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58A7-72FA-02EF-F028-93457F6567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6AB11DF-A1E6-0754-8BB5-9B22754E1F7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F7ED51F7-4E9D-499C-8690-A56024BFD5B4}"/>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561FA90C-160D-E1D5-D41C-4D371AFCA98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956449BE-2B85-182A-78FD-1CE21375121C}"/>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02BE6F-4657-35AC-0C0D-1BBECF5AAA9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B070115-500C-D6B8-8530-233A5313AB2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A93A2F9-6031-B5B7-81A1-2AFB86802455}"/>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7368009E-4A0F-AE75-96A0-7126E036F6B2}"/>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0A020A9-4E34-F7A4-94F7-C4FE35FB0135}"/>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41F06955-63D3-CB0F-68AE-C52EFCC84F6B}"/>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4C12FA45-C650-2692-F9A2-1DC9529789DB}"/>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F26301C-AB32-B5D3-C59C-F9F1FE637BF9}"/>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45F70F-D41C-3217-5BF9-FF53E639E5C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7E794486-F0FA-2681-C5A9-4D6F2260912F}"/>
              </a:ext>
            </a:extLst>
          </p:cNvPr>
          <p:cNvSpPr txBox="1"/>
          <p:nvPr/>
        </p:nvSpPr>
        <p:spPr>
          <a:xfrm>
            <a:off x="7076601" y="414489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6201440-B4BE-746D-2341-F7C5588E2963}"/>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FCA46DE-DFE7-6FAA-99EB-25B201B4ED7A}"/>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8D448DF-EB5D-7A82-F137-53EB958BAF6E}"/>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0B5EE478-F33F-A98B-395F-06ECB16F178E}"/>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2580F517-0E87-B5DA-D594-2CD0220482BE}"/>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6707C622-D258-7EED-32BC-D85091181B20}"/>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86ECFC38-770C-3E17-C577-340774A8E8FC}"/>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1E0952D-6B0D-0944-F666-F4570F6134A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3B1A044-1CA7-EE82-EB99-94FAE2E2DD54}"/>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65A403A4-4415-DF74-8ECE-8A316C58E92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267359B0-0201-B19D-7734-CAD4452716CC}"/>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267FE9B-6E4B-1CFA-C109-13D20ECCEC42}"/>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45B025F4-3A7E-1CB3-7B62-6B368783127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6B0B98CF-A3E0-9B3B-0E43-69178A82CF1B}"/>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6ABD7E29-A0C8-EAC9-991C-07B88A477D52}"/>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9B26F616-B665-E357-5DF2-7823161F48F9}"/>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1AF410E-EFEF-BF12-A311-07ACCAB1D2C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81D04C1B-F1B4-C898-61E8-39FA0C740A5C}"/>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a:t>
            </a:r>
          </a:p>
          <a:p>
            <a:endParaRPr lang="en-US" dirty="0"/>
          </a:p>
        </p:txBody>
      </p:sp>
      <p:sp>
        <p:nvSpPr>
          <p:cNvPr id="25" name="Rectangle 24">
            <a:extLst>
              <a:ext uri="{FF2B5EF4-FFF2-40B4-BE49-F238E27FC236}">
                <a16:creationId xmlns:a16="http://schemas.microsoft.com/office/drawing/2014/main" id="{53C743A8-BA57-5F10-7D55-8F999F724CD7}"/>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AE37B3E5-8E0B-719C-E8B8-219B230C2B6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0939CD4-0C84-A002-A1DA-9BDC9A2DA8B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D62903F-EF4E-34A8-47FA-0A2850E284E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DEEFE32C-E8F4-EA45-56E0-F606F749500D}"/>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669C6A04-0D3C-8C32-344C-53062F7FF938}"/>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7B7A99E6-2D06-B008-72C3-11115E01B4C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1024967B-2AEE-CEC3-51F8-087B596C6788}"/>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61D4738-4E71-9190-81B0-2788C57C0A9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1608114-C765-3D61-1D09-0C1BD6055F7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F930FDB-D188-FF42-85E8-357D6666BDD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6E978AEF-1E93-EAEA-C34F-6BDB0BA96275}"/>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BC751B08-EAC9-7799-542E-13FE165BE56C}"/>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E149E951-1589-766B-D11A-1D2B0A722F73}"/>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4DF95D0-220C-A304-8C5C-AEFD6F84BE9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FC92616-B42F-D3A5-EC28-455144AA64B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39320A9D-5817-A6EA-A615-D0FE1B47F5B7}"/>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5753600-C34F-79FB-A315-B716ADE69BC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E863D2DE-3CB4-2AFE-6B02-7ECC3075670A}"/>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447C61A5-E382-F1DD-85DB-5BD7159B5BF8}"/>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88951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B74C9-D4B0-42EC-B19F-BC71A9156CF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0F4E1BA-A14E-A778-4BE3-18F76080D2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3E282EA-992A-0300-172D-4D594403E59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38E2BB3-834B-6A57-1F2E-A39303A2FB4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EA70A2E9-4CEE-E3E3-31CD-E223166E892A}"/>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00DC630-DE9E-0FE1-7A8A-2DDD4574790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0FAEBC65-9C3B-1CB2-4FDF-ECDC4DA9CA10}"/>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C7D7907-9C3A-5D43-58FF-128FC4D94531}"/>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53FDD33F-C2DA-06DA-A7D7-A0DBFC0DBEFF}"/>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8F807A2-B3A6-1039-26CC-B1B558BDA977}"/>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127D8637-023E-7749-6634-3144ADA29667}"/>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A116ABBD-EED0-FBEB-26A5-74AD470174C4}"/>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4CE29DDE-D72F-1E8E-AA51-C374203E7401}"/>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F0478692-0053-2EE7-509E-40F0E3E649DD}"/>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A7BDBFAF-7F30-AA24-26CC-E37D0F30DA1F}"/>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F763A10-1EF5-C108-ABF8-F4247CAA5FBB}"/>
              </a:ext>
            </a:extLst>
          </p:cNvPr>
          <p:cNvSpPr/>
          <p:nvPr/>
        </p:nvSpPr>
        <p:spPr>
          <a:xfrm>
            <a:off x="7875225" y="4679180"/>
            <a:ext cx="1303005"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B93D4A5-B424-568F-C717-D1EA06AE45CC}"/>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8CF454A-C1F9-D3B8-461F-DB2B0AF85C35}"/>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F08BE5D6-F857-1C30-09F4-9C93961B0D9E}"/>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43954B-E83C-FE5F-9AA9-D6CE25D5FACF}"/>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4D64E8CA-C7E3-EDB0-AB09-4BA9DC72183B}"/>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6805C9A-B128-AAFA-575A-5A534908FC3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FB0BE02-3403-9F96-C613-155C100F125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DD039040-F03C-0BD3-CE70-7C5CC6E2F477}"/>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13BE7C18-604B-6DE1-2A10-871187D9117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1F697DD-DBF8-F8B7-FFBC-4540B882790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029E1522-9715-F7D1-97D0-02F7C59D1D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99C5FD3-F147-EC95-12CF-170733C7072C}"/>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96DF0F8-4060-489E-B2E3-F74CAA2D208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384DBC5C-1257-EF8D-9863-7A6FDEDD6D0D}"/>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EA715CBF-2F44-CF6E-60D9-A85DD74C097E}"/>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E77C355B-A1DE-D544-7F30-C42C9D9CC33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7E1CC484-3B81-B1C8-5679-89B2E2C24C45}"/>
              </a:ext>
            </a:extLst>
          </p:cNvPr>
          <p:cNvSpPr>
            <a:spLocks noGrp="1"/>
          </p:cNvSpPr>
          <p:nvPr>
            <p:ph idx="1"/>
          </p:nvPr>
        </p:nvSpPr>
        <p:spPr>
          <a:xfrm>
            <a:off x="838200" y="1825625"/>
            <a:ext cx="5432471" cy="4140099"/>
          </a:xfrm>
        </p:spPr>
        <p:txBody>
          <a:bodyPr/>
          <a:lstStyle/>
          <a:p>
            <a:r>
              <a:rPr lang="en-US" dirty="0"/>
              <a:t>The instruction at 0x03 is a two byte instruction</a:t>
            </a:r>
          </a:p>
          <a:p>
            <a:pPr lvl="1"/>
            <a:r>
              <a:rPr lang="en-US" dirty="0"/>
              <a:t>0x03 Sets X2 to the byte at 0x04</a:t>
            </a:r>
          </a:p>
          <a:p>
            <a:pPr lvl="1"/>
            <a:r>
              <a:rPr lang="en-US" dirty="0"/>
              <a:t>Advances the PC by 2</a:t>
            </a:r>
          </a:p>
          <a:p>
            <a:r>
              <a:rPr lang="en-US" dirty="0"/>
              <a:t>The byte at 0x04 is the ASCII letter for '</a:t>
            </a:r>
            <a:r>
              <a:rPr lang="en-US" dirty="0" err="1"/>
              <a:t>i</a:t>
            </a:r>
            <a:r>
              <a:rPr lang="en-US" dirty="0"/>
              <a:t>' (0x89)</a:t>
            </a:r>
          </a:p>
          <a:p>
            <a:r>
              <a:rPr lang="en-US" dirty="0"/>
              <a:t>So '</a:t>
            </a:r>
            <a:r>
              <a:rPr lang="en-US" dirty="0" err="1"/>
              <a:t>i</a:t>
            </a:r>
            <a:r>
              <a:rPr lang="en-US" dirty="0"/>
              <a:t>' is loaded into X2 </a:t>
            </a:r>
          </a:p>
          <a:p>
            <a:r>
              <a:rPr lang="en-US" dirty="0"/>
              <a:t>And the PC is set to 0x05</a:t>
            </a:r>
          </a:p>
          <a:p>
            <a:endParaRPr lang="en-US" dirty="0"/>
          </a:p>
        </p:txBody>
      </p:sp>
      <p:sp>
        <p:nvSpPr>
          <p:cNvPr id="25" name="Rectangle 24">
            <a:extLst>
              <a:ext uri="{FF2B5EF4-FFF2-40B4-BE49-F238E27FC236}">
                <a16:creationId xmlns:a16="http://schemas.microsoft.com/office/drawing/2014/main" id="{8EF08917-3986-0702-DD40-D8522B7C633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CE87D436-BED7-7795-9C8A-24FFED4BD32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86A5B349-6636-3D44-0B74-9BB530F02673}"/>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4380103-BC1C-4B7D-8F59-EBD3372456F4}"/>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4EE1B-D34B-34A8-EA1A-DDBAEEE14537}"/>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7ED21FE-FDF5-3551-3244-027539B967B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59A0422-4AC0-BF57-2460-857C18AD2F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351392F8-F6EF-025E-B831-88C2099F223D}"/>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B19A366B-87C5-4BCC-52DC-833506723CC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259FD85-2136-23EA-F62D-092092BBD6C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4F7C2DDA-B609-0324-3C78-59CF29C4627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1262D21-1152-4BC7-EFE4-7A7F9F990D6E}"/>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7C5BE9C-67A2-879F-213B-6A9CED52DC37}"/>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8EF9F8D2-8843-FD53-799A-E18765397DFD}"/>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D21DC79-B82A-2558-A902-326C6F7A1B6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1CF10AF-E0B4-D870-667C-2797F98308E8}"/>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578DECFA-83FB-04AB-6314-83C94C2646E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4E9EE76-C49A-FB73-5748-B23E9C9875FD}"/>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D0CCB71-5325-5276-7BF0-0E2CEAA89F7F}"/>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9BA60693-9DE7-4D88-8A1D-E6EC05CD968D}"/>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2151084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F1FC-6025-9E68-87AC-5B1B836A007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D253BAAD-89AF-A334-25DE-D7F66741FCC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5EA1C813-58EA-1616-08DC-CF66AA07C2D8}"/>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64CA256-63A3-E673-D9B6-6D9B615ADA47}"/>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0x05</a:t>
            </a:r>
          </a:p>
        </p:txBody>
      </p:sp>
      <p:sp>
        <p:nvSpPr>
          <p:cNvPr id="29" name="TextBox 28">
            <a:extLst>
              <a:ext uri="{FF2B5EF4-FFF2-40B4-BE49-F238E27FC236}">
                <a16:creationId xmlns:a16="http://schemas.microsoft.com/office/drawing/2014/main" id="{8E64EB25-822A-00F0-635A-FE860E34678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CB92E347-71D3-C522-7FFC-3F33915DC2CC}"/>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D6002388-C813-B9C7-CFD9-6C5D15A2A2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B5E1854A-3591-61ED-1D53-423341325E26}"/>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3DBAB015-2176-F1F2-EFD8-AB66CF9B4C94}"/>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E68D9CBB-7274-38A4-DFF5-9E1ADE38B828}"/>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E87DE17F-E21B-75C0-7DB3-F5B828FDD79F}"/>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5FFFD52-A973-4A06-0415-093A7A14029E}"/>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01F5DF40-D281-B1D7-B8D0-6D04AB05835C}"/>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C33F8125-69C0-FAEF-9926-A3CC53FEF816}"/>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D0EBF6A8-BC4B-5EFF-D563-EBF8EEB2AC96}"/>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209A81F-5C0A-F2C7-658A-02B830687F21}"/>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DF26EF89-4891-932A-B8F9-C4D49B1CAFB0}"/>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3DF65C26-EB8D-2E60-883E-FE761AAA3283}"/>
              </a:ext>
            </a:extLst>
          </p:cNvPr>
          <p:cNvSpPr/>
          <p:nvPr/>
        </p:nvSpPr>
        <p:spPr>
          <a:xfrm>
            <a:off x="7875224" y="5162377"/>
            <a:ext cx="1303005"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3C4F0273-8DB3-8411-18F7-8263F2739462}"/>
              </a:ext>
            </a:extLst>
          </p:cNvPr>
          <p:cNvSpPr txBox="1"/>
          <p:nvPr/>
        </p:nvSpPr>
        <p:spPr>
          <a:xfrm>
            <a:off x="7072116" y="513996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3D0061D-E68D-B1D4-1FAC-C5362C17D8E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474703EA-7B61-3F33-6308-1F3BA47C149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C514E67B-EDC3-52AC-40B0-934E12A2826B}"/>
              </a:ext>
            </a:extLst>
          </p:cNvPr>
          <p:cNvSpPr/>
          <p:nvPr/>
        </p:nvSpPr>
        <p:spPr>
          <a:xfrm>
            <a:off x="10664332" y="3182082"/>
            <a:ext cx="736099" cy="36933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86" name="TextBox 85">
            <a:extLst>
              <a:ext uri="{FF2B5EF4-FFF2-40B4-BE49-F238E27FC236}">
                <a16:creationId xmlns:a16="http://schemas.microsoft.com/office/drawing/2014/main" id="{B722CC1C-C7D9-7E73-9AEE-BE47FFAD3C9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7A8C628B-9DD6-920B-9D20-B69663721BD3}"/>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FEB94591-7046-935E-D544-A90ECBB0B88F}"/>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C18845-5AD4-4933-690A-A0DC79EA531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ABECA80-17AE-85E1-DFE2-6CC6998702AE}"/>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C0383126-182D-0541-00C9-C464961566D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CC06C10-CE61-D556-BC3C-534684ABEBBA}"/>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6AAA0B1-F854-1A44-B4C7-F2F985FE6806}"/>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4F4D857-0D19-CBCA-8E08-425166FDBF9A}"/>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FCDA7569-A49A-CE10-C9DB-5D3C1C4C4B49}"/>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FB48F705-79BA-AA1E-6852-27DAF7791FCA}"/>
              </a:ext>
            </a:extLst>
          </p:cNvPr>
          <p:cNvSpPr>
            <a:spLocks noGrp="1"/>
          </p:cNvSpPr>
          <p:nvPr>
            <p:ph idx="1"/>
          </p:nvPr>
        </p:nvSpPr>
        <p:spPr>
          <a:xfrm>
            <a:off x="838200" y="1825625"/>
            <a:ext cx="5432471" cy="4140099"/>
          </a:xfrm>
        </p:spPr>
        <p:txBody>
          <a:bodyPr/>
          <a:lstStyle/>
          <a:p>
            <a:r>
              <a:rPr lang="en-US" dirty="0"/>
              <a:t>We load the instruction at 0x05</a:t>
            </a:r>
          </a:p>
          <a:p>
            <a:r>
              <a:rPr lang="en-US" dirty="0"/>
              <a:t>Which adds 1 to A0 and as a side effect, stores the contents of X2 into data location 0x00</a:t>
            </a:r>
          </a:p>
          <a:p>
            <a:r>
              <a:rPr lang="en-US" dirty="0"/>
              <a:t>Then the PC is updated to 0x06</a:t>
            </a:r>
          </a:p>
          <a:p>
            <a:endParaRPr lang="en-US" dirty="0"/>
          </a:p>
        </p:txBody>
      </p:sp>
      <p:sp>
        <p:nvSpPr>
          <p:cNvPr id="25" name="Rectangle 24">
            <a:extLst>
              <a:ext uri="{FF2B5EF4-FFF2-40B4-BE49-F238E27FC236}">
                <a16:creationId xmlns:a16="http://schemas.microsoft.com/office/drawing/2014/main" id="{6DC5D7BB-C05B-A36A-8FB8-10F5ED596BD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BE571AC-9599-946C-4A08-3D3FDE8C4EE4}"/>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8DB9903-03C1-CFB2-A74D-610991FD973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A1B7AE39-3D84-F8B3-5D42-B11725F692CD}"/>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482179F-7A15-A4EC-FB9E-0D14A63203C3}"/>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C0768BE9-2D3D-6A01-F117-5688CF60DE7D}"/>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D7111BC3-2D98-AA48-4417-8BC7FF87D539}"/>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18A98CE-2CD9-3EC3-635C-164716C8DF84}"/>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C3409E34-037E-F366-F231-888F86320C61}"/>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CF2D926-8ED0-28CF-7551-0B78CB9BB5E5}"/>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89E0DEC-D21A-87B9-2E8B-937F9F553C7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BD4299E5-4E47-3AE0-E89A-FF27787E687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FBADBEE-69EB-7D77-7BEF-2CAEDCE48FD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02E5C5A8-5B12-2A85-040C-22746AAF32A4}"/>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60981804-2076-B523-8EA6-D4FF6FC9BB5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F9745616-9048-2715-D527-F646B8A7EF3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18DDA97B-24BD-8D6E-AFAB-F54CD34BA62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28957FE-8EAE-71D1-6B1B-EC874FBE398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692CA167-49F1-243B-8F50-C8D7F7B787B2}"/>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C963F0C1-3842-7830-6993-46C62E9B0AD2}"/>
              </a:ext>
            </a:extLst>
          </p:cNvPr>
          <p:cNvSpPr txBox="1"/>
          <p:nvPr/>
        </p:nvSpPr>
        <p:spPr>
          <a:xfrm>
            <a:off x="7072116" y="565431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4232687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2145A-4350-DF13-D17C-45C7812A5C2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B433082-89BC-892E-C454-DCD111EF8FEE}"/>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728A57F-C037-1E55-B8DC-AEA6714A5D76}"/>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9" name="TextBox 28">
            <a:extLst>
              <a:ext uri="{FF2B5EF4-FFF2-40B4-BE49-F238E27FC236}">
                <a16:creationId xmlns:a16="http://schemas.microsoft.com/office/drawing/2014/main" id="{D0525049-6F68-4652-A84F-769024B4921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D68C9B2D-2A24-7DEE-5A8E-F222F119130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41DC0E6A-5037-34F1-F260-D23FE4EA53C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8094E033-F52B-D341-6A03-98EC88D36E83}"/>
              </a:ext>
            </a:extLst>
          </p:cNvPr>
          <p:cNvSpPr/>
          <p:nvPr/>
        </p:nvSpPr>
        <p:spPr>
          <a:xfrm>
            <a:off x="7875227"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B83C6F32-34B5-2DB2-C7E2-FC1BEB6363E3}"/>
              </a:ext>
            </a:extLst>
          </p:cNvPr>
          <p:cNvSpPr txBox="1"/>
          <p:nvPr/>
        </p:nvSpPr>
        <p:spPr>
          <a:xfrm>
            <a:off x="7081082"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73B4E5BD-82D4-D334-A16A-437E5A15C5F2}"/>
              </a:ext>
            </a:extLst>
          </p:cNvPr>
          <p:cNvSpPr/>
          <p:nvPr/>
        </p:nvSpPr>
        <p:spPr>
          <a:xfrm>
            <a:off x="7875226"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592A2D2-19A4-6820-D0EB-90AA5FD36D59}"/>
              </a:ext>
            </a:extLst>
          </p:cNvPr>
          <p:cNvSpPr txBox="1"/>
          <p:nvPr/>
        </p:nvSpPr>
        <p:spPr>
          <a:xfrm>
            <a:off x="7072118"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18E40F99-F6CB-BD6B-49FB-7828C3584292}"/>
              </a:ext>
            </a:extLst>
          </p:cNvPr>
          <p:cNvSpPr/>
          <p:nvPr/>
        </p:nvSpPr>
        <p:spPr>
          <a:xfrm>
            <a:off x="7879710"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CA383749-F802-4F71-11A5-CDA240F745C0}"/>
              </a:ext>
            </a:extLst>
          </p:cNvPr>
          <p:cNvSpPr txBox="1"/>
          <p:nvPr/>
        </p:nvSpPr>
        <p:spPr>
          <a:xfrm>
            <a:off x="7085565"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1C82107-F266-49A9-E796-692D59C935AF}"/>
              </a:ext>
            </a:extLst>
          </p:cNvPr>
          <p:cNvSpPr/>
          <p:nvPr/>
        </p:nvSpPr>
        <p:spPr>
          <a:xfrm>
            <a:off x="7879709"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573D93EB-6003-8FDB-126C-95EAEC302D0E}"/>
              </a:ext>
            </a:extLst>
          </p:cNvPr>
          <p:cNvSpPr txBox="1"/>
          <p:nvPr/>
        </p:nvSpPr>
        <p:spPr>
          <a:xfrm>
            <a:off x="7076601"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E50B13A-A52D-CD13-8B58-804B3CC661EB}"/>
              </a:ext>
            </a:extLst>
          </p:cNvPr>
          <p:cNvSpPr/>
          <p:nvPr/>
        </p:nvSpPr>
        <p:spPr>
          <a:xfrm>
            <a:off x="7875225"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460AA036-D46A-7579-BFA2-0CFF9601B275}"/>
              </a:ext>
            </a:extLst>
          </p:cNvPr>
          <p:cNvSpPr txBox="1"/>
          <p:nvPr/>
        </p:nvSpPr>
        <p:spPr>
          <a:xfrm>
            <a:off x="7081080"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194856E7-AB50-77EE-554C-5C68F3481D68}"/>
              </a:ext>
            </a:extLst>
          </p:cNvPr>
          <p:cNvSpPr/>
          <p:nvPr/>
        </p:nvSpPr>
        <p:spPr>
          <a:xfrm>
            <a:off x="7875224"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4DE11D4C-1498-D02F-1A17-43EAD2C8D80D}"/>
              </a:ext>
            </a:extLst>
          </p:cNvPr>
          <p:cNvSpPr txBox="1"/>
          <p:nvPr/>
        </p:nvSpPr>
        <p:spPr>
          <a:xfrm>
            <a:off x="7072116"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0BA028-70B8-5596-3F05-BC3ED3C8F214}"/>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6C476657-B6AD-A957-B46F-54E05369814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27B94DA-466E-AEF9-E6A6-5B5148C91AC9}"/>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86" name="TextBox 85">
            <a:extLst>
              <a:ext uri="{FF2B5EF4-FFF2-40B4-BE49-F238E27FC236}">
                <a16:creationId xmlns:a16="http://schemas.microsoft.com/office/drawing/2014/main" id="{23E523CB-9047-39BF-897A-9C7961EAB47B}"/>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510723D8-7DDD-5231-AEF7-44B275F52D76}"/>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5ED93C2F-9676-1BEC-1190-18BB47B5248C}"/>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6EF0855C-3DC5-60EC-B019-C506250BF610}"/>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E4BAFDD-EDCE-3EAF-0F7A-5F0817522747}"/>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ABD5CF5-1A20-9952-5406-F706624F59AA}"/>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D189462-4FA7-4AB3-10CB-213CFE3EF998}"/>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E29C33A-194A-F449-42B2-56862425DF31}"/>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828B66E-49DB-E6FB-DEC5-C4A228E8A010}"/>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B1A2F6E-D96B-5EDD-4A33-67C1BC068DD1}"/>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25107A58-3FC6-D9A3-7CB0-5720BCFA9E5A}"/>
              </a:ext>
            </a:extLst>
          </p:cNvPr>
          <p:cNvSpPr>
            <a:spLocks noGrp="1"/>
          </p:cNvSpPr>
          <p:nvPr>
            <p:ph idx="1"/>
          </p:nvPr>
        </p:nvSpPr>
        <p:spPr>
          <a:xfrm>
            <a:off x="838200" y="1825625"/>
            <a:ext cx="5432471" cy="4140099"/>
          </a:xfrm>
        </p:spPr>
        <p:txBody>
          <a:bodyPr/>
          <a:lstStyle/>
          <a:p>
            <a:r>
              <a:rPr lang="en-US" dirty="0"/>
              <a:t>We load the instruction at 0x06</a:t>
            </a:r>
          </a:p>
          <a:p>
            <a:r>
              <a:rPr lang="en-US" dirty="0"/>
              <a:t>Which is a "Halt and Print" instruction</a:t>
            </a:r>
          </a:p>
          <a:p>
            <a:r>
              <a:rPr lang="en-US" dirty="0"/>
              <a:t>The memory contains a zero terminated string</a:t>
            </a:r>
          </a:p>
          <a:p>
            <a:pPr lvl="1"/>
            <a:r>
              <a:rPr lang="en-US" dirty="0"/>
              <a:t>0x68 0x89 0x00</a:t>
            </a:r>
          </a:p>
          <a:p>
            <a:r>
              <a:rPr lang="en-US" dirty="0"/>
              <a:t>From the ASCII table, our output is "Hi"</a:t>
            </a:r>
          </a:p>
          <a:p>
            <a:endParaRPr lang="en-US" dirty="0"/>
          </a:p>
        </p:txBody>
      </p:sp>
      <p:sp>
        <p:nvSpPr>
          <p:cNvPr id="25" name="Rectangle 24">
            <a:extLst>
              <a:ext uri="{FF2B5EF4-FFF2-40B4-BE49-F238E27FC236}">
                <a16:creationId xmlns:a16="http://schemas.microsoft.com/office/drawing/2014/main" id="{11810C7C-0A46-5FA7-2CC5-0CB8868CAD0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B3063511-3956-BAAB-1E6B-04D3B704C5FC}"/>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369B538-853E-D350-68EA-114A1FBC4A8F}"/>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897AEFC9-3D0D-9E10-E46D-68270740734F}"/>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763693E5-4DB1-D513-1FC8-5AA0E90DFEA5}"/>
              </a:ext>
            </a:extLst>
          </p:cNvPr>
          <p:cNvSpPr/>
          <p:nvPr/>
        </p:nvSpPr>
        <p:spPr>
          <a:xfrm>
            <a:off x="9961608" y="891822"/>
            <a:ext cx="759752" cy="3693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B738E93-CAE2-00ED-FCE7-36C7B9D3804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3ABEF31A-F940-B7DB-E64D-137DF01C6F9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43EF8C-5C6C-72A0-325C-C3E2654FBCC7}"/>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FBAC8E61-6C0E-0A74-4C41-5342B77470E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0B031A1A-09FC-70D6-E0CE-5D7C5637E72E}"/>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28D1703-27D4-F2FF-F42C-89874196EE22}"/>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E820B606-D9E3-FD1E-C5DF-E2ED9C39609B}"/>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C3E169DE-07D0-A9CC-AFE9-D1724F024A7B}"/>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C03D9F0F-3765-1282-1E61-AB53BE780DA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A5B6365-FC5B-9308-BC1C-4C8525085695}"/>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65AA3F6-46B4-AAF0-3524-75340ECD7FE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6B78E0-33D0-E644-1A30-ED5F755F59B4}"/>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12E5C775-4E91-B415-BE65-F1CF34BEC89C}"/>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B6686D8-F743-2D7E-6C84-518BE7AEFDD4}"/>
              </a:ext>
            </a:extLst>
          </p:cNvPr>
          <p:cNvSpPr/>
          <p:nvPr/>
        </p:nvSpPr>
        <p:spPr>
          <a:xfrm>
            <a:off x="7875224"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37A57C7E-79BB-00D0-428F-937E9883B476}"/>
              </a:ext>
            </a:extLst>
          </p:cNvPr>
          <p:cNvSpPr txBox="1"/>
          <p:nvPr/>
        </p:nvSpPr>
        <p:spPr>
          <a:xfrm>
            <a:off x="7072116"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Tree>
    <p:extLst>
      <p:ext uri="{BB962C8B-B14F-4D97-AF65-F5344CB8AC3E}">
        <p14:creationId xmlns:p14="http://schemas.microsoft.com/office/powerpoint/2010/main" val="3196507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ED4B2-0BFD-5235-4489-6E2E1D8FDBF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44FEB17-E65A-6AE8-E98E-EEB000E22B5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8820F4B0-9F27-D7B2-7C2F-A3C4FD80A72F}"/>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11C1CFEF-A24B-07AE-08C7-3C11BEFE6A55}"/>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0x06</a:t>
            </a:r>
          </a:p>
        </p:txBody>
      </p:sp>
      <p:sp>
        <p:nvSpPr>
          <p:cNvPr id="29" name="TextBox 28">
            <a:extLst>
              <a:ext uri="{FF2B5EF4-FFF2-40B4-BE49-F238E27FC236}">
                <a16:creationId xmlns:a16="http://schemas.microsoft.com/office/drawing/2014/main" id="{DF5BD4DB-65FF-025E-BD22-93136E8491E3}"/>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081AF384-DEF8-3334-F497-95659C8F154A}"/>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2101EC94-C92E-7C14-DC61-38A840A996CC}"/>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6F56B78-24AE-8CEF-354D-AD90BE85D51F}"/>
              </a:ext>
            </a:extLst>
          </p:cNvPr>
          <p:cNvSpPr/>
          <p:nvPr/>
        </p:nvSpPr>
        <p:spPr>
          <a:xfrm>
            <a:off x="2978779" y="269799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3" name="TextBox 32">
            <a:extLst>
              <a:ext uri="{FF2B5EF4-FFF2-40B4-BE49-F238E27FC236}">
                <a16:creationId xmlns:a16="http://schemas.microsoft.com/office/drawing/2014/main" id="{F2785FE8-B090-5CA7-6223-79589448513A}"/>
              </a:ext>
            </a:extLst>
          </p:cNvPr>
          <p:cNvSpPr txBox="1"/>
          <p:nvPr/>
        </p:nvSpPr>
        <p:spPr>
          <a:xfrm>
            <a:off x="2184634" y="269709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7F2B2AC-CF05-62A4-1BED-A28D26E54CFB}"/>
              </a:ext>
            </a:extLst>
          </p:cNvPr>
          <p:cNvSpPr/>
          <p:nvPr/>
        </p:nvSpPr>
        <p:spPr>
          <a:xfrm>
            <a:off x="2978778" y="318118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01001000</a:t>
            </a:r>
          </a:p>
        </p:txBody>
      </p:sp>
      <p:sp>
        <p:nvSpPr>
          <p:cNvPr id="35" name="TextBox 34">
            <a:extLst>
              <a:ext uri="{FF2B5EF4-FFF2-40B4-BE49-F238E27FC236}">
                <a16:creationId xmlns:a16="http://schemas.microsoft.com/office/drawing/2014/main" id="{F621BDC2-E019-BA7A-957C-B40FB14E0940}"/>
              </a:ext>
            </a:extLst>
          </p:cNvPr>
          <p:cNvSpPr txBox="1"/>
          <p:nvPr/>
        </p:nvSpPr>
        <p:spPr>
          <a:xfrm>
            <a:off x="2175670" y="315877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B9F1EC2-8CB8-2B47-CBAF-2FBC6ED3231A}"/>
              </a:ext>
            </a:extLst>
          </p:cNvPr>
          <p:cNvSpPr/>
          <p:nvPr/>
        </p:nvSpPr>
        <p:spPr>
          <a:xfrm>
            <a:off x="2983262" y="368410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7" name="TextBox 36">
            <a:extLst>
              <a:ext uri="{FF2B5EF4-FFF2-40B4-BE49-F238E27FC236}">
                <a16:creationId xmlns:a16="http://schemas.microsoft.com/office/drawing/2014/main" id="{DC888073-D8B5-D127-F174-5BB0F0D1207A}"/>
              </a:ext>
            </a:extLst>
          </p:cNvPr>
          <p:cNvSpPr txBox="1"/>
          <p:nvPr/>
        </p:nvSpPr>
        <p:spPr>
          <a:xfrm>
            <a:off x="2189117" y="368321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F90B255-9E61-6729-BEB5-3059127BF1AC}"/>
              </a:ext>
            </a:extLst>
          </p:cNvPr>
          <p:cNvSpPr/>
          <p:nvPr/>
        </p:nvSpPr>
        <p:spPr>
          <a:xfrm>
            <a:off x="2983261" y="416730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10000110</a:t>
            </a:r>
          </a:p>
        </p:txBody>
      </p:sp>
      <p:sp>
        <p:nvSpPr>
          <p:cNvPr id="39" name="TextBox 38">
            <a:extLst>
              <a:ext uri="{FF2B5EF4-FFF2-40B4-BE49-F238E27FC236}">
                <a16:creationId xmlns:a16="http://schemas.microsoft.com/office/drawing/2014/main" id="{09E1EE22-CD62-3270-5982-AD58C1F62661}"/>
              </a:ext>
            </a:extLst>
          </p:cNvPr>
          <p:cNvSpPr txBox="1"/>
          <p:nvPr/>
        </p:nvSpPr>
        <p:spPr>
          <a:xfrm>
            <a:off x="2180153" y="414489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90D1CEF0-D58F-DB7C-E21F-1624C22F0AD2}"/>
              </a:ext>
            </a:extLst>
          </p:cNvPr>
          <p:cNvSpPr/>
          <p:nvPr/>
        </p:nvSpPr>
        <p:spPr>
          <a:xfrm>
            <a:off x="2978777" y="467918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01101001</a:t>
            </a:r>
          </a:p>
        </p:txBody>
      </p:sp>
      <p:sp>
        <p:nvSpPr>
          <p:cNvPr id="41" name="TextBox 40">
            <a:extLst>
              <a:ext uri="{FF2B5EF4-FFF2-40B4-BE49-F238E27FC236}">
                <a16:creationId xmlns:a16="http://schemas.microsoft.com/office/drawing/2014/main" id="{E09BBDC9-07A5-A568-53D9-D3B7DAA12699}"/>
              </a:ext>
            </a:extLst>
          </p:cNvPr>
          <p:cNvSpPr txBox="1"/>
          <p:nvPr/>
        </p:nvSpPr>
        <p:spPr>
          <a:xfrm>
            <a:off x="2184632" y="46782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DF5DCC46-90AC-FDB1-70C2-CFAF9A42001F}"/>
              </a:ext>
            </a:extLst>
          </p:cNvPr>
          <p:cNvSpPr/>
          <p:nvPr/>
        </p:nvSpPr>
        <p:spPr>
          <a:xfrm>
            <a:off x="2978776" y="516237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01010010</a:t>
            </a:r>
          </a:p>
        </p:txBody>
      </p:sp>
      <p:sp>
        <p:nvSpPr>
          <p:cNvPr id="43" name="TextBox 42">
            <a:extLst>
              <a:ext uri="{FF2B5EF4-FFF2-40B4-BE49-F238E27FC236}">
                <a16:creationId xmlns:a16="http://schemas.microsoft.com/office/drawing/2014/main" id="{72687B64-BC47-2E37-1BAF-2F23D7D567B8}"/>
              </a:ext>
            </a:extLst>
          </p:cNvPr>
          <p:cNvSpPr txBox="1"/>
          <p:nvPr/>
        </p:nvSpPr>
        <p:spPr>
          <a:xfrm>
            <a:off x="2175668" y="513996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51F67A5-072D-3150-4EE6-32D74E6A820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0x48</a:t>
            </a:r>
          </a:p>
        </p:txBody>
      </p:sp>
      <p:sp>
        <p:nvSpPr>
          <p:cNvPr id="84" name="TextBox 83">
            <a:extLst>
              <a:ext uri="{FF2B5EF4-FFF2-40B4-BE49-F238E27FC236}">
                <a16:creationId xmlns:a16="http://schemas.microsoft.com/office/drawing/2014/main" id="{2B8C47E8-473A-65D7-54C1-21D8E006503A}"/>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8F8AEA0-21E0-07B7-5683-EF7F9EFEE380}"/>
              </a:ext>
            </a:extLst>
          </p:cNvPr>
          <p:cNvSpPr/>
          <p:nvPr/>
        </p:nvSpPr>
        <p:spPr>
          <a:xfrm>
            <a:off x="10664332" y="3182082"/>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86" name="TextBox 85">
            <a:extLst>
              <a:ext uri="{FF2B5EF4-FFF2-40B4-BE49-F238E27FC236}">
                <a16:creationId xmlns:a16="http://schemas.microsoft.com/office/drawing/2014/main" id="{B5AD1963-0659-D48F-C331-CEE3208166B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83C841F-A632-891E-F61B-B2C303C8A2B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0A73821-8FE1-048A-E906-12C8F2579030}"/>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86B696F-07F0-285B-C144-B0056D84DFA2}"/>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9C747BCD-4D79-5BC0-985C-7B41D42E90C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5D35AAD-696B-92BF-EEC1-E83798F969F3}"/>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54AB641E-664A-2570-1419-D32606ED434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3683DA4-3886-0DA9-8668-93C48EEF55CF}"/>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3B0BBD0C-CA2D-2E76-9703-C0DBB3734CB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6587019-3928-37C0-78C3-2CA5837B0929}"/>
              </a:ext>
            </a:extLst>
          </p:cNvPr>
          <p:cNvSpPr>
            <a:spLocks noGrp="1"/>
          </p:cNvSpPr>
          <p:nvPr>
            <p:ph type="title"/>
          </p:nvPr>
        </p:nvSpPr>
        <p:spPr>
          <a:xfrm>
            <a:off x="838200" y="365125"/>
            <a:ext cx="3437370" cy="1325563"/>
          </a:xfrm>
        </p:spPr>
        <p:txBody>
          <a:bodyPr/>
          <a:lstStyle/>
          <a:p>
            <a:r>
              <a:rPr lang="en-US" dirty="0"/>
              <a:t>Review</a:t>
            </a:r>
          </a:p>
        </p:txBody>
      </p:sp>
      <p:sp>
        <p:nvSpPr>
          <p:cNvPr id="25" name="Rectangle 24">
            <a:extLst>
              <a:ext uri="{FF2B5EF4-FFF2-40B4-BE49-F238E27FC236}">
                <a16:creationId xmlns:a16="http://schemas.microsoft.com/office/drawing/2014/main" id="{E9D90F3D-F3A8-26BD-ECE2-90DA3832F634}"/>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24091C4D-F6F9-1CEB-3DCF-B6008530B6E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64EB1B4-66D1-0D8F-7B6E-D0644C5805B5}"/>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73065C8-AEC7-BD60-36FC-2436866D2E6A}"/>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36943FCF-D010-766A-BFE8-0BC9B95D232F}"/>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67" name="TextBox 66">
            <a:extLst>
              <a:ext uri="{FF2B5EF4-FFF2-40B4-BE49-F238E27FC236}">
                <a16:creationId xmlns:a16="http://schemas.microsoft.com/office/drawing/2014/main" id="{2AFE0FA6-F771-022C-3193-E7F0D48FBCFE}"/>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EA5F428-0946-2BBE-7C65-F61E003A5CD5}"/>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7A8963C-0C41-5B28-5810-5FBEED8E5E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E30DA5-DEAA-0314-57A7-A69A007B27D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CC9658CB-8B64-0C1B-31E9-DEDF1B415EE3}"/>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AC2AE475-52F5-0143-1128-022965DDFFC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F940057-4719-155C-6EA6-262C4E2944F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E670BFCC-B072-821F-57C8-6D8DB11C763A}"/>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0x69</a:t>
            </a:r>
          </a:p>
        </p:txBody>
      </p:sp>
      <p:sp>
        <p:nvSpPr>
          <p:cNvPr id="75" name="TextBox 74">
            <a:extLst>
              <a:ext uri="{FF2B5EF4-FFF2-40B4-BE49-F238E27FC236}">
                <a16:creationId xmlns:a16="http://schemas.microsoft.com/office/drawing/2014/main" id="{F7D8EC97-14FF-2896-4E6C-C4BE096E047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8BE7C60D-0CEB-19BE-F595-5AF14061DBF6}"/>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140F6E11-DD48-23A0-FF68-0E08B872977A}"/>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06613C7-AD1E-DE20-4A85-5850F7ABDF22}"/>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0828DA8-A7F5-72A4-841D-4F0456C27B70}"/>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41ED5EFF-86E0-58A5-05A6-A0237721AA96}"/>
              </a:ext>
            </a:extLst>
          </p:cNvPr>
          <p:cNvSpPr/>
          <p:nvPr/>
        </p:nvSpPr>
        <p:spPr>
          <a:xfrm>
            <a:off x="2978776" y="56767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00000001</a:t>
            </a:r>
          </a:p>
        </p:txBody>
      </p:sp>
      <p:sp>
        <p:nvSpPr>
          <p:cNvPr id="5" name="TextBox 4">
            <a:extLst>
              <a:ext uri="{FF2B5EF4-FFF2-40B4-BE49-F238E27FC236}">
                <a16:creationId xmlns:a16="http://schemas.microsoft.com/office/drawing/2014/main" id="{A1628BC3-9266-18EA-AD1B-06CE375FB7DF}"/>
              </a:ext>
            </a:extLst>
          </p:cNvPr>
          <p:cNvSpPr txBox="1"/>
          <p:nvPr/>
        </p:nvSpPr>
        <p:spPr>
          <a:xfrm>
            <a:off x="2175668" y="56543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6154268-575C-EBF8-AD8D-4C991A0FCCA4}"/>
              </a:ext>
            </a:extLst>
          </p:cNvPr>
          <p:cNvSpPr txBox="1"/>
          <p:nvPr/>
        </p:nvSpPr>
        <p:spPr>
          <a:xfrm>
            <a:off x="4326839" y="2697098"/>
            <a:ext cx="4134465"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'H'</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A2 to 0 (Stores X2 at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Set register X2 to the next byte</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The letter '</a:t>
            </a:r>
            <a:r>
              <a:rPr lang="en-US" sz="1600" b="1" dirty="0" err="1">
                <a:latin typeface="Courier New" panose="02070309020205020404" pitchFamily="49" charset="0"/>
                <a:cs typeface="Courier New" panose="02070309020205020404" pitchFamily="49" charset="0"/>
              </a:rPr>
              <a:t>i</a:t>
            </a:r>
            <a:r>
              <a:rPr lang="en-US" sz="1600" b="1" dirty="0">
                <a:latin typeface="Courier New" panose="02070309020205020404" pitchFamily="49" charset="0"/>
                <a:cs typeface="Courier New" panose="02070309020205020404" pitchFamily="49" charset="0"/>
              </a:rPr>
              <a:t>'</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Add 1 to A2 (Stores X2 at 0x01)</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 and Print</a:t>
            </a:r>
          </a:p>
        </p:txBody>
      </p:sp>
      <p:sp>
        <p:nvSpPr>
          <p:cNvPr id="7" name="Shape 390">
            <a:extLst>
              <a:ext uri="{FF2B5EF4-FFF2-40B4-BE49-F238E27FC236}">
                <a16:creationId xmlns:a16="http://schemas.microsoft.com/office/drawing/2014/main" id="{971B2983-4A0A-1CC8-0FDD-DC08956DBE9A}"/>
              </a:ext>
            </a:extLst>
          </p:cNvPr>
          <p:cNvSpPr/>
          <p:nvPr/>
        </p:nvSpPr>
        <p:spPr>
          <a:xfrm>
            <a:off x="11419720" y="2302029"/>
            <a:ext cx="739227" cy="520582"/>
          </a:xfrm>
          <a:prstGeom prst="wedgeEllipseCallout">
            <a:avLst>
              <a:gd name="adj1" fmla="val -44829"/>
              <a:gd name="adj2" fmla="val 4596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Hi</a:t>
            </a:r>
          </a:p>
        </p:txBody>
      </p:sp>
    </p:spTree>
    <p:extLst>
      <p:ext uri="{BB962C8B-B14F-4D97-AF65-F5344CB8AC3E}">
        <p14:creationId xmlns:p14="http://schemas.microsoft.com/office/powerpoint/2010/main" val="3998456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AI-generated content may be incorrect.">
            <a:extLst>
              <a:ext uri="{FF2B5EF4-FFF2-40B4-BE49-F238E27FC236}">
                <a16:creationId xmlns:a16="http://schemas.microsoft.com/office/drawing/2014/main" id="{CBBDECE3-5042-A18B-924A-C0959810C001}"/>
              </a:ext>
            </a:extLst>
          </p:cNvPr>
          <p:cNvPicPr>
            <a:picLocks noChangeAspect="1"/>
          </p:cNvPicPr>
          <p:nvPr/>
        </p:nvPicPr>
        <p:blipFill>
          <a:blip r:embed="rId2"/>
          <a:stretch>
            <a:fillRect/>
          </a:stretch>
        </p:blipFill>
        <p:spPr>
          <a:xfrm>
            <a:off x="643467" y="659796"/>
            <a:ext cx="5294716" cy="5538405"/>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1D50FB8F-E656-ABEC-D480-E6A9871D3EC2}"/>
              </a:ext>
            </a:extLst>
          </p:cNvPr>
          <p:cNvPicPr>
            <a:picLocks noChangeAspect="1"/>
          </p:cNvPicPr>
          <p:nvPr/>
        </p:nvPicPr>
        <p:blipFill>
          <a:blip r:embed="rId3"/>
          <a:stretch>
            <a:fillRect/>
          </a:stretch>
        </p:blipFill>
        <p:spPr>
          <a:xfrm>
            <a:off x="6253817" y="659798"/>
            <a:ext cx="5294715" cy="5538404"/>
          </a:xfrm>
          <a:prstGeom prst="rect">
            <a:avLst/>
          </a:prstGeom>
        </p:spPr>
      </p:pic>
      <p:sp>
        <p:nvSpPr>
          <p:cNvPr id="2" name="Shape 390">
            <a:extLst>
              <a:ext uri="{FF2B5EF4-FFF2-40B4-BE49-F238E27FC236}">
                <a16:creationId xmlns:a16="http://schemas.microsoft.com/office/drawing/2014/main" id="{64D16D08-4BDD-92F1-2F9E-D93BC788A7C6}"/>
              </a:ext>
            </a:extLst>
          </p:cNvPr>
          <p:cNvSpPr/>
          <p:nvPr/>
        </p:nvSpPr>
        <p:spPr>
          <a:xfrm>
            <a:off x="11419720" y="2302029"/>
            <a:ext cx="739227" cy="520582"/>
          </a:xfrm>
          <a:prstGeom prst="wedgeEllipseCallout">
            <a:avLst>
              <a:gd name="adj1" fmla="val -44829"/>
              <a:gd name="adj2" fmla="val 4596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Hi</a:t>
            </a:r>
          </a:p>
        </p:txBody>
      </p:sp>
    </p:spTree>
    <p:extLst>
      <p:ext uri="{BB962C8B-B14F-4D97-AF65-F5344CB8AC3E}">
        <p14:creationId xmlns:p14="http://schemas.microsoft.com/office/powerpoint/2010/main" val="2198230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66C94-9647-D98F-8B83-327D618CB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4A419-B9DD-A192-C095-514B6F6322D4}"/>
              </a:ext>
            </a:extLst>
          </p:cNvPr>
          <p:cNvSpPr>
            <a:spLocks noGrp="1"/>
          </p:cNvSpPr>
          <p:nvPr>
            <p:ph type="title"/>
          </p:nvPr>
        </p:nvSpPr>
        <p:spPr/>
        <p:txBody>
          <a:bodyPr/>
          <a:lstStyle/>
          <a:p>
            <a:r>
              <a:rPr lang="en-US" dirty="0"/>
              <a:t>Comparison Register</a:t>
            </a:r>
          </a:p>
        </p:txBody>
      </p:sp>
    </p:spTree>
    <p:extLst>
      <p:ext uri="{BB962C8B-B14F-4D97-AF65-F5344CB8AC3E}">
        <p14:creationId xmlns:p14="http://schemas.microsoft.com/office/powerpoint/2010/main" val="4209360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95F5-719E-69FB-9E69-2BAA85B01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89084-A673-19FC-3B03-BB5AFC6A146E}"/>
              </a:ext>
            </a:extLst>
          </p:cNvPr>
          <p:cNvSpPr>
            <a:spLocks noGrp="1"/>
          </p:cNvSpPr>
          <p:nvPr>
            <p:ph type="title"/>
          </p:nvPr>
        </p:nvSpPr>
        <p:spPr/>
        <p:txBody>
          <a:bodyPr/>
          <a:lstStyle/>
          <a:p>
            <a:r>
              <a:rPr lang="en-US" dirty="0"/>
              <a:t>Low level language</a:t>
            </a:r>
          </a:p>
        </p:txBody>
      </p:sp>
      <p:sp>
        <p:nvSpPr>
          <p:cNvPr id="3" name="Content Placeholder 2">
            <a:extLst>
              <a:ext uri="{FF2B5EF4-FFF2-40B4-BE49-F238E27FC236}">
                <a16:creationId xmlns:a16="http://schemas.microsoft.com/office/drawing/2014/main" id="{388B9601-654E-4BFD-1A18-5089B449D459}"/>
              </a:ext>
            </a:extLst>
          </p:cNvPr>
          <p:cNvSpPr>
            <a:spLocks noGrp="1"/>
          </p:cNvSpPr>
          <p:nvPr>
            <p:ph idx="1"/>
          </p:nvPr>
        </p:nvSpPr>
        <p:spPr/>
        <p:txBody>
          <a:bodyPr/>
          <a:lstStyle/>
          <a:p>
            <a:r>
              <a:rPr lang="en-US" dirty="0"/>
              <a:t>What is a jump instruction  - there is no if-then-else</a:t>
            </a:r>
          </a:p>
          <a:p>
            <a:r>
              <a:rPr lang="en-US" dirty="0"/>
              <a:t>There is no for or while loops  - there is only compare and conditionally jump</a:t>
            </a:r>
          </a:p>
        </p:txBody>
      </p:sp>
    </p:spTree>
    <p:extLst>
      <p:ext uri="{BB962C8B-B14F-4D97-AF65-F5344CB8AC3E}">
        <p14:creationId xmlns:p14="http://schemas.microsoft.com/office/powerpoint/2010/main" val="2107957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Instruction Set</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0B75B-C678-54C2-92D2-396526D4DED3}"/>
              </a:ext>
            </a:extLst>
          </p:cNvPr>
          <p:cNvSpPr>
            <a:spLocks noGrp="1"/>
          </p:cNvSpPr>
          <p:nvPr>
            <p:ph type="title"/>
          </p:nvPr>
        </p:nvSpPr>
        <p:spPr>
          <a:xfrm>
            <a:off x="1349298" y="365125"/>
            <a:ext cx="10004502" cy="1325563"/>
          </a:xfrm>
        </p:spPr>
        <p:txBody>
          <a:bodyPr>
            <a:normAutofit/>
          </a:bodyPr>
          <a:lstStyle/>
          <a:p>
            <a:r>
              <a:rPr lang="en-US" dirty="0"/>
              <a:t>CDC8512 CPU Reference</a:t>
            </a:r>
          </a:p>
        </p:txBody>
      </p:sp>
      <p:pic>
        <p:nvPicPr>
          <p:cNvPr id="8" name="Picture 7" descr="A screen shot of the documentation stored at https://www.ca4e.com/tools/cdc8512/documentation.html - it is probably best viewed online as HTML is more accessible.">
            <a:hlinkClick r:id="rId3"/>
            <a:extLst>
              <a:ext uri="{FF2B5EF4-FFF2-40B4-BE49-F238E27FC236}">
                <a16:creationId xmlns:a16="http://schemas.microsoft.com/office/drawing/2014/main" id="{A042B066-7F5A-394E-1A8D-977205612A48}"/>
              </a:ext>
            </a:extLst>
          </p:cNvPr>
          <p:cNvPicPr>
            <a:picLocks noChangeAspect="1"/>
          </p:cNvPicPr>
          <p:nvPr/>
        </p:nvPicPr>
        <p:blipFill>
          <a:blip r:embed="rId4"/>
          <a:stretch>
            <a:fillRect/>
          </a:stretch>
        </p:blipFill>
        <p:spPr>
          <a:xfrm>
            <a:off x="1349298" y="1225743"/>
            <a:ext cx="9113520" cy="4950972"/>
          </a:xfrm>
          <a:prstGeom prst="rect">
            <a:avLst/>
          </a:prstGeom>
        </p:spPr>
      </p:pic>
    </p:spTree>
    <p:extLst>
      <p:ext uri="{BB962C8B-B14F-4D97-AF65-F5344CB8AC3E}">
        <p14:creationId xmlns:p14="http://schemas.microsoft.com/office/powerpoint/2010/main" val="3742302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PS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1200329"/>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PS    # Print data area starting </a:t>
            </a:r>
            <a:r>
              <a:rPr lang="en-US" dirty="0">
                <a:latin typeface="Courier New" panose="02070309020205020404" pitchFamily="49" charset="0"/>
                <a:cs typeface="Courier New" panose="02070309020205020404" pitchFamily="49" charset="0"/>
              </a:rPr>
              <a:t>at specified data address </a:t>
            </a:r>
          </a:p>
          <a:p>
            <a:r>
              <a:rPr lang="en-US" dirty="0">
                <a:effectLst/>
                <a:latin typeface="Courier New" panose="02070309020205020404" pitchFamily="49" charset="0"/>
                <a:cs typeface="Courier New" panose="02070309020205020404" pitchFamily="49" charset="0"/>
              </a:rPr>
              <a:t>      # stopping when an integer 0 byte is encountered</a:t>
            </a:r>
          </a:p>
          <a:p>
            <a:endParaRPr lang="en-US" dirty="0">
              <a:effectLst/>
              <a:latin typeface="Courier New" panose="02070309020205020404" pitchFamily="49" charset="0"/>
              <a:cs typeface="Courier New" panose="02070309020205020404" pitchFamily="49" charset="0"/>
            </a:endParaRPr>
          </a:p>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SX3 A3      # Copy a register to another</a:t>
            </a:r>
          </a:p>
          <a:p>
            <a:r>
              <a:rPr lang="en-US" dirty="0">
                <a:effectLst/>
                <a:latin typeface="Courier New" panose="02070309020205020404" pitchFamily="49" charset="0"/>
              </a:rPr>
              <a:t>SX3 42      # Set a register to an 8-bit</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 Add a constant to a register</a:t>
            </a:r>
          </a:p>
          <a:p>
            <a:r>
              <a:rPr lang="en-US" dirty="0">
                <a:effectLst/>
                <a:latin typeface="Courier New" panose="02070309020205020404" pitchFamily="49" charset="0"/>
              </a:rPr>
              <a:t>SUB X3, 42  # Subtract a constant from a register</a:t>
            </a:r>
          </a:p>
          <a:p>
            <a:r>
              <a:rPr lang="en-US" dirty="0">
                <a:effectLst/>
                <a:latin typeface="Courier New" panose="02070309020205020404" pitchFamily="49" charset="0"/>
              </a:rPr>
              <a:t>JP 0x12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effectLst/>
                <a:latin typeface="Courier New" panose="02070309020205020404" pitchFamily="49" charset="0"/>
              </a:rPr>
              <a:t>PS          # Print data area as character string</a:t>
            </a:r>
          </a:p>
          <a:p>
            <a:r>
              <a:rPr lang="en-US" dirty="0">
                <a:effectLst/>
                <a:latin typeface="Courier New" panose="02070309020205020404" pitchFamily="49" charset="0"/>
              </a:rPr>
              <a:t>DI          # Dump Instruction area in hex 16 per line</a:t>
            </a:r>
          </a:p>
          <a:p>
            <a:r>
              <a:rPr lang="en-US" dirty="0">
                <a:effectLst/>
                <a:latin typeface="Courier New" panose="02070309020205020404" pitchFamily="49" charset="0"/>
              </a:rPr>
              <a:t>DD          # Dump data area in hex 16 per</a:t>
            </a:r>
          </a:p>
          <a:p>
            <a:r>
              <a:rPr lang="en-US" dirty="0">
                <a:effectLst/>
                <a:latin typeface="Courier New" panose="02070309020205020404" pitchFamily="49" charset="0"/>
              </a:rPr>
              <a:t>HALT        # Stop Execution</a:t>
            </a:r>
          </a:p>
        </p:txBody>
      </p:sp>
    </p:spTree>
    <p:extLst>
      <p:ext uri="{BB962C8B-B14F-4D97-AF65-F5344CB8AC3E}">
        <p14:creationId xmlns:p14="http://schemas.microsoft.com/office/powerpoint/2010/main" val="1126975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Print  and Halt Instructions</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01118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1569660"/>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PS      # Print Memory</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953802"/>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92EE2A7-9F1A-CA5E-D0EF-3B773EED0FBA}"/>
              </a:ext>
            </a:extLst>
          </p:cNvPr>
          <p:cNvGrpSpPr/>
          <p:nvPr/>
        </p:nvGrpSpPr>
        <p:grpSpPr>
          <a:xfrm>
            <a:off x="1494750" y="2008041"/>
            <a:ext cx="3478581" cy="369333"/>
            <a:chOff x="1528425" y="1995487"/>
            <a:chExt cx="3478581" cy="369333"/>
          </a:xfrm>
        </p:grpSpPr>
        <p:sp>
          <p:nvSpPr>
            <p:cNvPr id="25" name="Rectangle 24">
              <a:extLst>
                <a:ext uri="{FF2B5EF4-FFF2-40B4-BE49-F238E27FC236}">
                  <a16:creationId xmlns:a16="http://schemas.microsoft.com/office/drawing/2014/main" id="{48858FF5-2DFD-D0C7-A228-7942FCA705DB}"/>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D9A3C256-7726-41DA-9DA1-B7E849180CE3}"/>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7" name="Rectangle 26">
              <a:extLst>
                <a:ext uri="{FF2B5EF4-FFF2-40B4-BE49-F238E27FC236}">
                  <a16:creationId xmlns:a16="http://schemas.microsoft.com/office/drawing/2014/main" id="{54109F61-E001-9CF2-1EB0-ECFFE2202390}"/>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8" name="Rectangle 27">
              <a:extLst>
                <a:ext uri="{FF2B5EF4-FFF2-40B4-BE49-F238E27FC236}">
                  <a16:creationId xmlns:a16="http://schemas.microsoft.com/office/drawing/2014/main" id="{94F2758C-C895-A385-CF93-9F7120A7DFB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9" name="Rectangle 28">
              <a:extLst>
                <a:ext uri="{FF2B5EF4-FFF2-40B4-BE49-F238E27FC236}">
                  <a16:creationId xmlns:a16="http://schemas.microsoft.com/office/drawing/2014/main" id="{2A3A8885-84BA-7F8B-9B2B-B525F49FB4A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0" name="Rectangle 29">
              <a:extLst>
                <a:ext uri="{FF2B5EF4-FFF2-40B4-BE49-F238E27FC236}">
                  <a16:creationId xmlns:a16="http://schemas.microsoft.com/office/drawing/2014/main" id="{051E9694-BC55-E433-D630-8E9DB9625A54}"/>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1" name="Rectangle 30">
              <a:extLst>
                <a:ext uri="{FF2B5EF4-FFF2-40B4-BE49-F238E27FC236}">
                  <a16:creationId xmlns:a16="http://schemas.microsoft.com/office/drawing/2014/main" id="{444A616A-A480-CE2F-467F-6D81950D9768}"/>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32" name="Rectangle 31">
              <a:extLst>
                <a:ext uri="{FF2B5EF4-FFF2-40B4-BE49-F238E27FC236}">
                  <a16:creationId xmlns:a16="http://schemas.microsoft.com/office/drawing/2014/main" id="{85B6A2E7-4314-DD4C-E237-47B7C873BD7A}"/>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33" name="Rectangle 32">
            <a:extLst>
              <a:ext uri="{FF2B5EF4-FFF2-40B4-BE49-F238E27FC236}">
                <a16:creationId xmlns:a16="http://schemas.microsoft.com/office/drawing/2014/main" id="{D1E3B197-ABF2-5F0B-72EF-F9FFE5AB61C8}"/>
              </a:ext>
            </a:extLst>
          </p:cNvPr>
          <p:cNvSpPr/>
          <p:nvPr/>
        </p:nvSpPr>
        <p:spPr>
          <a:xfrm>
            <a:off x="1461075" y="1950660"/>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822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TotalTime>
  <Words>5253</Words>
  <Application>Microsoft Macintosh PowerPoint</Application>
  <PresentationFormat>Widescreen</PresentationFormat>
  <Paragraphs>1587</Paragraphs>
  <Slides>82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Cabin</vt:lpstr>
      <vt:lpstr>Arial</vt:lpstr>
      <vt:lpstr>Calibri</vt:lpstr>
      <vt:lpstr>Calibri Light</vt:lpstr>
      <vt:lpstr>Courier</vt:lpstr>
      <vt:lpstr>Courier New</vt:lpstr>
      <vt:lpstr>Office Theme</vt:lpstr>
      <vt:lpstr>The CDC 8512 Microprocessor</vt:lpstr>
      <vt:lpstr>Outline</vt:lpstr>
      <vt:lpstr>What is missing?</vt:lpstr>
      <vt:lpstr>PowerPoint Presentation</vt:lpstr>
      <vt:lpstr>Fetch-Decode-Execute-Cycle</vt:lpstr>
      <vt:lpstr>Machine Language Instructions</vt:lpstr>
      <vt:lpstr>Let's learn Base-16 (Hexadecimal)</vt:lpstr>
      <vt:lpstr>Recall Base-2</vt:lpstr>
      <vt:lpstr>The first problem with Base-16</vt:lpstr>
      <vt:lpstr>No emojis in 1940 😭📅😭</vt:lpstr>
      <vt:lpstr>Base-10 and Base-16 (Hexadecimal) numbers</vt:lpstr>
      <vt:lpstr>Base-16 to/from Base-2</vt:lpstr>
      <vt:lpstr>Keep it simple for now</vt:lpstr>
      <vt:lpstr>Chuck's Not-so-quick Guide to Base-16</vt:lpstr>
      <vt:lpstr>ASCII – 8 Bits</vt:lpstr>
      <vt:lpstr>Multi-Byte Characters (a quick aside…)</vt:lpstr>
      <vt:lpstr>A Very Simple CPU</vt:lpstr>
      <vt:lpstr>Why wouldn't we use a real CPU?</vt:lpstr>
      <vt:lpstr>ARM Assembly</vt:lpstr>
      <vt:lpstr>Intel X86 Assembly</vt:lpstr>
      <vt:lpstr>CDC 8512 - Inspired by CDC 6500</vt:lpstr>
      <vt:lpstr>CDC 8512 - Inspired by CDC 6500</vt:lpstr>
      <vt:lpstr>About the CDC6500</vt:lpstr>
      <vt:lpstr>PowerPoint Presentation</vt:lpstr>
      <vt:lpstr>About the CDC8512</vt:lpstr>
      <vt:lpstr>CDC8512 Architecture</vt:lpstr>
      <vt:lpstr>What is Programming? Python for Everybody www.py4e.com</vt:lpstr>
      <vt:lpstr>PowerPoint Presentation</vt:lpstr>
      <vt:lpstr>Variables</vt:lpstr>
      <vt:lpstr>The True Story of Python Assignment Statements</vt:lpstr>
      <vt:lpstr>Program Steps or Program Flow</vt:lpstr>
      <vt:lpstr>Sequential Steps</vt:lpstr>
      <vt:lpstr>Conditional Steps</vt:lpstr>
      <vt:lpstr>Repeated Steps</vt:lpstr>
      <vt:lpstr>Variables and Sequential Programming</vt:lpstr>
      <vt:lpstr>Variables in Machine Language</vt:lpstr>
      <vt:lpstr>CDC8512 Variables</vt:lpstr>
      <vt:lpstr>Load / Store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CDC8512 Architecture</vt:lpstr>
      <vt:lpstr>Review</vt:lpstr>
      <vt:lpstr>PowerPoint Presentation</vt:lpstr>
      <vt:lpstr>Comparison Register</vt:lpstr>
      <vt:lpstr>Low level language</vt:lpstr>
      <vt:lpstr>CDC 8512 – Instruction Set</vt:lpstr>
      <vt:lpstr>CDC8512 CPU Reference</vt:lpstr>
      <vt:lpstr>Set a Register</vt:lpstr>
      <vt:lpstr>Register Arithmetic</vt:lpstr>
      <vt:lpstr>Comparison and Jumps</vt:lpstr>
      <vt:lpstr>Miscellaneous Instructions</vt:lpstr>
      <vt:lpstr>Summary</vt:lpstr>
      <vt:lpstr>CDC 8512 – Machine Language</vt:lpstr>
      <vt:lpstr>CDC 8512 - Assembly / Machine Code</vt:lpstr>
      <vt:lpstr>Single Register 8-bit Instruction</vt:lpstr>
      <vt:lpstr>Set Register to Constant (16-bit instruction)</vt:lpstr>
      <vt:lpstr>Single Register 8-Bit Instruction</vt:lpstr>
      <vt:lpstr>Print  and Halt Instructions</vt:lpstr>
      <vt:lpstr>Two Register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87</cp:revision>
  <dcterms:created xsi:type="dcterms:W3CDTF">2023-02-08T12:14:18Z</dcterms:created>
  <dcterms:modified xsi:type="dcterms:W3CDTF">2025-11-18T04:18:50Z</dcterms:modified>
</cp:coreProperties>
</file>